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Lst>
  <p:notesMasterIdLst>
    <p:notesMasterId r:id="rId52"/>
  </p:notesMasterIdLst>
  <p:sldIdLst>
    <p:sldId id="256" r:id="rId8"/>
    <p:sldId id="1605" r:id="rId9"/>
    <p:sldId id="2076138324" r:id="rId10"/>
    <p:sldId id="265" r:id="rId11"/>
    <p:sldId id="2076138325" r:id="rId12"/>
    <p:sldId id="2076138319" r:id="rId13"/>
    <p:sldId id="2076137918" r:id="rId14"/>
    <p:sldId id="542" r:id="rId15"/>
    <p:sldId id="550" r:id="rId16"/>
    <p:sldId id="549" r:id="rId17"/>
    <p:sldId id="2076138330" r:id="rId18"/>
    <p:sldId id="2076138333" r:id="rId19"/>
    <p:sldId id="2076138334" r:id="rId20"/>
    <p:sldId id="2076138335" r:id="rId21"/>
    <p:sldId id="2076138336" r:id="rId22"/>
    <p:sldId id="2076138292" r:id="rId23"/>
    <p:sldId id="2076138341" r:id="rId24"/>
    <p:sldId id="3099" r:id="rId25"/>
    <p:sldId id="2076138297" r:id="rId26"/>
    <p:sldId id="2076138331" r:id="rId27"/>
    <p:sldId id="8338" r:id="rId28"/>
    <p:sldId id="8254" r:id="rId29"/>
    <p:sldId id="8271" r:id="rId30"/>
    <p:sldId id="8329" r:id="rId31"/>
    <p:sldId id="2076138340" r:id="rId32"/>
    <p:sldId id="8336" r:id="rId33"/>
    <p:sldId id="2076138337" r:id="rId34"/>
    <p:sldId id="2076138339" r:id="rId35"/>
    <p:sldId id="2076138338" r:id="rId36"/>
    <p:sldId id="8337" r:id="rId37"/>
    <p:sldId id="8321" r:id="rId38"/>
    <p:sldId id="2076138343" r:id="rId39"/>
    <p:sldId id="2076138344" r:id="rId40"/>
    <p:sldId id="2076138345" r:id="rId41"/>
    <p:sldId id="2076138329" r:id="rId42"/>
    <p:sldId id="1607" r:id="rId43"/>
    <p:sldId id="2076138332" r:id="rId44"/>
    <p:sldId id="1606" r:id="rId45"/>
    <p:sldId id="1609" r:id="rId46"/>
    <p:sldId id="2076138326" r:id="rId47"/>
    <p:sldId id="2076138285" r:id="rId48"/>
    <p:sldId id="2076138327" r:id="rId49"/>
    <p:sldId id="2076138328" r:id="rId50"/>
    <p:sldId id="29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1605"/>
            <p14:sldId id="2076138324"/>
            <p14:sldId id="265"/>
            <p14:sldId id="2076138325"/>
            <p14:sldId id="2076138319"/>
            <p14:sldId id="2076137918"/>
            <p14:sldId id="542"/>
            <p14:sldId id="550"/>
            <p14:sldId id="549"/>
            <p14:sldId id="2076138330"/>
            <p14:sldId id="2076138333"/>
            <p14:sldId id="2076138334"/>
            <p14:sldId id="2076138335"/>
            <p14:sldId id="2076138336"/>
            <p14:sldId id="2076138292"/>
            <p14:sldId id="2076138341"/>
            <p14:sldId id="3099"/>
            <p14:sldId id="2076138297"/>
            <p14:sldId id="2076138331"/>
            <p14:sldId id="8338"/>
            <p14:sldId id="8254"/>
            <p14:sldId id="8271"/>
            <p14:sldId id="8329"/>
            <p14:sldId id="2076138340"/>
            <p14:sldId id="8336"/>
            <p14:sldId id="2076138337"/>
            <p14:sldId id="2076138339"/>
            <p14:sldId id="2076138338"/>
            <p14:sldId id="8337"/>
            <p14:sldId id="8321"/>
            <p14:sldId id="2076138343"/>
            <p14:sldId id="2076138344"/>
            <p14:sldId id="2076138345"/>
            <p14:sldId id="2076138329"/>
            <p14:sldId id="1607"/>
            <p14:sldId id="2076138332"/>
            <p14:sldId id="1606"/>
            <p14:sldId id="1609"/>
            <p14:sldId id="2076138326"/>
            <p14:sldId id="2076138285"/>
            <p14:sldId id="2076138327"/>
            <p14:sldId id="2076138328"/>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94076" autoAdjust="0"/>
  </p:normalViewPr>
  <p:slideViewPr>
    <p:cSldViewPr snapToGrid="0">
      <p:cViewPr>
        <p:scale>
          <a:sx n="150" d="100"/>
          <a:sy n="150" d="100"/>
        </p:scale>
        <p:origin x="1493" y="998"/>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10:04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699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10:04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32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10:04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451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738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10:04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29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10:54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088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C98F1-3539-4AB8-A894-9D8BE5C9BE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93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310320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7992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692029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231645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0882007"/>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10/23/2020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ags" Target="../tags/tag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9.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3.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2.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62" r:id="rId17"/>
    <p:sldLayoutId id="2147483863" r:id="rId18"/>
    <p:sldLayoutId id="2147483864" r:id="rId19"/>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4" r:id="rId5"/>
    <p:sldLayoutId id="2147483715" r:id="rId6"/>
    <p:sldLayoutId id="2147483716" r:id="rId7"/>
    <p:sldLayoutId id="2147483717" r:id="rId8"/>
    <p:sldLayoutId id="2147483718" r:id="rId9"/>
    <p:sldLayoutId id="2147483719" r:id="rId10"/>
    <p:sldLayoutId id="21474838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1" r:id="rId28"/>
    <p:sldLayoutId id="2147483752" r:id="rId29"/>
    <p:sldLayoutId id="2147483753" r:id="rId30"/>
    <p:sldLayoutId id="2147483754"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46.png"/><Relationship Id="rId17" Type="http://schemas.openxmlformats.org/officeDocument/2006/relationships/image" Target="../media/image51.jpeg"/><Relationship Id="rId2" Type="http://schemas.openxmlformats.org/officeDocument/2006/relationships/notesSlide" Target="../notesSlides/notesSlide5.xml"/><Relationship Id="rId16" Type="http://schemas.openxmlformats.org/officeDocument/2006/relationships/image" Target="../media/image50.png"/><Relationship Id="rId1" Type="http://schemas.openxmlformats.org/officeDocument/2006/relationships/slideLayout" Target="../slideLayouts/slideLayout27.xml"/><Relationship Id="rId6" Type="http://schemas.openxmlformats.org/officeDocument/2006/relationships/image" Target="../media/image33.svg"/><Relationship Id="rId11" Type="http://schemas.openxmlformats.org/officeDocument/2006/relationships/image" Target="../media/image45.svg"/><Relationship Id="rId5" Type="http://schemas.openxmlformats.org/officeDocument/2006/relationships/image" Target="../media/image32.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3.svg"/><Relationship Id="rId10"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4 – IoT Fundamentals in Azure</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nsors">
            <a:extLst>
              <a:ext uri="{FF2B5EF4-FFF2-40B4-BE49-F238E27FC236}">
                <a16:creationId xmlns:a16="http://schemas.microsoft.com/office/drawing/2014/main" id="{10604A54-89DB-4B6F-A1F6-458B761D7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1147764"/>
            <a:ext cx="9042400" cy="507504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084420-DB3A-4ED9-8BBD-9C31D21F3972}"/>
              </a:ext>
            </a:extLst>
          </p:cNvPr>
          <p:cNvSpPr>
            <a:spLocks noGrp="1"/>
          </p:cNvSpPr>
          <p:nvPr>
            <p:ph type="title"/>
          </p:nvPr>
        </p:nvSpPr>
        <p:spPr/>
        <p:txBody>
          <a:bodyPr/>
          <a:lstStyle/>
          <a:p>
            <a:r>
              <a:rPr lang="en-US" dirty="0"/>
              <a:t>Sensors</a:t>
            </a:r>
          </a:p>
        </p:txBody>
      </p:sp>
    </p:spTree>
    <p:extLst>
      <p:ext uri="{BB962C8B-B14F-4D97-AF65-F5344CB8AC3E}">
        <p14:creationId xmlns:p14="http://schemas.microsoft.com/office/powerpoint/2010/main" val="69086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IoT market maturity model</a:t>
            </a:r>
          </a:p>
        </p:txBody>
      </p:sp>
      <p:pic>
        <p:nvPicPr>
          <p:cNvPr id="6" name="Picture 5">
            <a:extLst>
              <a:ext uri="{FF2B5EF4-FFF2-40B4-BE49-F238E27FC236}">
                <a16:creationId xmlns:a16="http://schemas.microsoft.com/office/drawing/2014/main" id="{3C0AF3DA-27F0-422D-8F13-C3FD82D1399F}"/>
              </a:ext>
            </a:extLst>
          </p:cNvPr>
          <p:cNvPicPr>
            <a:picLocks noChangeAspect="1"/>
          </p:cNvPicPr>
          <p:nvPr/>
        </p:nvPicPr>
        <p:blipFill>
          <a:blip r:embed="rId2"/>
          <a:stretch>
            <a:fillRect/>
          </a:stretch>
        </p:blipFill>
        <p:spPr>
          <a:xfrm>
            <a:off x="1407795" y="1529079"/>
            <a:ext cx="9376410" cy="5227267"/>
          </a:xfrm>
          <a:prstGeom prst="rect">
            <a:avLst/>
          </a:prstGeom>
          <a:effectLst>
            <a:softEdge rad="127000"/>
          </a:effectLst>
        </p:spPr>
      </p:pic>
    </p:spTree>
    <p:extLst>
      <p:ext uri="{BB962C8B-B14F-4D97-AF65-F5344CB8AC3E}">
        <p14:creationId xmlns:p14="http://schemas.microsoft.com/office/powerpoint/2010/main" val="21733715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Crossing the chasm</a:t>
            </a:r>
          </a:p>
        </p:txBody>
      </p:sp>
      <p:pic>
        <p:nvPicPr>
          <p:cNvPr id="5" name="Picture 4">
            <a:extLst>
              <a:ext uri="{FF2B5EF4-FFF2-40B4-BE49-F238E27FC236}">
                <a16:creationId xmlns:a16="http://schemas.microsoft.com/office/drawing/2014/main" id="{1F021826-E3B7-44E6-B974-F7D28CF1F503}"/>
              </a:ext>
            </a:extLst>
          </p:cNvPr>
          <p:cNvPicPr>
            <a:picLocks noChangeAspect="1"/>
          </p:cNvPicPr>
          <p:nvPr/>
        </p:nvPicPr>
        <p:blipFill>
          <a:blip r:embed="rId2"/>
          <a:stretch>
            <a:fillRect/>
          </a:stretch>
        </p:blipFill>
        <p:spPr>
          <a:xfrm>
            <a:off x="1008413" y="1518364"/>
            <a:ext cx="10175174" cy="5196763"/>
          </a:xfrm>
          <a:prstGeom prst="rect">
            <a:avLst/>
          </a:prstGeom>
          <a:effectLst>
            <a:softEdge rad="127000"/>
          </a:effectLst>
        </p:spPr>
      </p:pic>
    </p:spTree>
    <p:extLst>
      <p:ext uri="{BB962C8B-B14F-4D97-AF65-F5344CB8AC3E}">
        <p14:creationId xmlns:p14="http://schemas.microsoft.com/office/powerpoint/2010/main" val="16373183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Crossing the chasm</a:t>
            </a:r>
          </a:p>
        </p:txBody>
      </p:sp>
      <p:pic>
        <p:nvPicPr>
          <p:cNvPr id="2" name="Picture 1">
            <a:extLst>
              <a:ext uri="{FF2B5EF4-FFF2-40B4-BE49-F238E27FC236}">
                <a16:creationId xmlns:a16="http://schemas.microsoft.com/office/drawing/2014/main" id="{F6A32A14-B034-4C94-9AE2-38B7077D51C7}"/>
              </a:ext>
            </a:extLst>
          </p:cNvPr>
          <p:cNvPicPr>
            <a:picLocks noChangeAspect="1"/>
          </p:cNvPicPr>
          <p:nvPr/>
        </p:nvPicPr>
        <p:blipFill>
          <a:blip r:embed="rId2"/>
          <a:stretch>
            <a:fillRect/>
          </a:stretch>
        </p:blipFill>
        <p:spPr>
          <a:xfrm>
            <a:off x="0" y="3021"/>
            <a:ext cx="12192000" cy="6851957"/>
          </a:xfrm>
          <a:prstGeom prst="rect">
            <a:avLst/>
          </a:prstGeom>
        </p:spPr>
      </p:pic>
    </p:spTree>
    <p:extLst>
      <p:ext uri="{BB962C8B-B14F-4D97-AF65-F5344CB8AC3E}">
        <p14:creationId xmlns:p14="http://schemas.microsoft.com/office/powerpoint/2010/main" val="33369600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923F1-BF31-424E-A4DA-7AED4E564EBD}"/>
              </a:ext>
            </a:extLst>
          </p:cNvPr>
          <p:cNvPicPr>
            <a:picLocks noChangeAspect="1"/>
          </p:cNvPicPr>
          <p:nvPr/>
        </p:nvPicPr>
        <p:blipFill>
          <a:blip r:embed="rId2"/>
          <a:stretch>
            <a:fillRect/>
          </a:stretch>
        </p:blipFill>
        <p:spPr>
          <a:xfrm>
            <a:off x="0" y="1092045"/>
            <a:ext cx="12192000" cy="5765955"/>
          </a:xfrm>
          <a:prstGeom prst="rect">
            <a:avLst/>
          </a:prstGeom>
        </p:spPr>
      </p:pic>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Solutions that span edge to cloud</a:t>
            </a:r>
          </a:p>
        </p:txBody>
      </p:sp>
    </p:spTree>
    <p:extLst>
      <p:ext uri="{BB962C8B-B14F-4D97-AF65-F5344CB8AC3E}">
        <p14:creationId xmlns:p14="http://schemas.microsoft.com/office/powerpoint/2010/main" val="32437060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The evolution of connected solutions</a:t>
            </a:r>
          </a:p>
        </p:txBody>
      </p:sp>
      <p:pic>
        <p:nvPicPr>
          <p:cNvPr id="2" name="Picture 1">
            <a:extLst>
              <a:ext uri="{FF2B5EF4-FFF2-40B4-BE49-F238E27FC236}">
                <a16:creationId xmlns:a16="http://schemas.microsoft.com/office/drawing/2014/main" id="{AE39348E-1112-4162-AE75-9F5E07477103}"/>
              </a:ext>
            </a:extLst>
          </p:cNvPr>
          <p:cNvPicPr>
            <a:picLocks noChangeAspect="1"/>
          </p:cNvPicPr>
          <p:nvPr/>
        </p:nvPicPr>
        <p:blipFill>
          <a:blip r:embed="rId2"/>
          <a:stretch>
            <a:fillRect/>
          </a:stretch>
        </p:blipFill>
        <p:spPr>
          <a:xfrm>
            <a:off x="0" y="1225626"/>
            <a:ext cx="12192000" cy="5595468"/>
          </a:xfrm>
          <a:prstGeom prst="rect">
            <a:avLst/>
          </a:prstGeom>
        </p:spPr>
      </p:pic>
    </p:spTree>
    <p:extLst>
      <p:ext uri="{BB962C8B-B14F-4D97-AF65-F5344CB8AC3E}">
        <p14:creationId xmlns:p14="http://schemas.microsoft.com/office/powerpoint/2010/main" val="2364701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305748"/>
            <a:ext cx="11333480" cy="1228028"/>
          </a:xfrm>
        </p:spPr>
        <p:txBody>
          <a:bodyPr/>
          <a:lstStyle/>
          <a:p>
            <a:pPr algn="ctr"/>
            <a:r>
              <a:rPr lang="en-US" i="1" dirty="0">
                <a:solidFill>
                  <a:schemeClr val="bg1">
                    <a:lumMod val="75000"/>
                  </a:schemeClr>
                </a:solidFill>
                <a:latin typeface="+mn-lt"/>
              </a:rPr>
              <a:t>Today</a:t>
            </a:r>
            <a:br>
              <a:rPr lang="en-US" dirty="0"/>
            </a:br>
            <a:r>
              <a:rPr lang="en-US" dirty="0"/>
              <a:t>Connected Assets</a:t>
            </a:r>
          </a:p>
        </p:txBody>
      </p:sp>
    </p:spTree>
    <p:extLst>
      <p:ext uri="{BB962C8B-B14F-4D97-AF65-F5344CB8AC3E}">
        <p14:creationId xmlns:p14="http://schemas.microsoft.com/office/powerpoint/2010/main" val="22263488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2DCAC1-E95B-4ED1-8DD9-97B603966106}"/>
              </a:ext>
            </a:extLst>
          </p:cNvPr>
          <p:cNvGrpSpPr/>
          <p:nvPr/>
        </p:nvGrpSpPr>
        <p:grpSpPr>
          <a:xfrm>
            <a:off x="560836" y="1447694"/>
            <a:ext cx="11317422" cy="1367334"/>
            <a:chOff x="0" y="175707"/>
            <a:chExt cx="11317422" cy="1367334"/>
          </a:xfrm>
        </p:grpSpPr>
        <p:grpSp>
          <p:nvGrpSpPr>
            <p:cNvPr id="103" name="Group 102">
              <a:extLst>
                <a:ext uri="{FF2B5EF4-FFF2-40B4-BE49-F238E27FC236}">
                  <a16:creationId xmlns:a16="http://schemas.microsoft.com/office/drawing/2014/main" id="{875A2E62-71B2-4F86-B858-BFFDED4C2BDC}"/>
                </a:ext>
              </a:extLst>
            </p:cNvPr>
            <p:cNvGrpSpPr/>
            <p:nvPr/>
          </p:nvGrpSpPr>
          <p:grpSpPr>
            <a:xfrm>
              <a:off x="0" y="175707"/>
              <a:ext cx="5832743" cy="895098"/>
              <a:chOff x="6799429" y="4921317"/>
              <a:chExt cx="3480173" cy="534071"/>
            </a:xfrm>
          </p:grpSpPr>
          <p:grpSp>
            <p:nvGrpSpPr>
              <p:cNvPr id="105" name="Group 104">
                <a:extLst>
                  <a:ext uri="{FF2B5EF4-FFF2-40B4-BE49-F238E27FC236}">
                    <a16:creationId xmlns:a16="http://schemas.microsoft.com/office/drawing/2014/main" id="{045E2016-3B7A-4585-8FF2-37FA1C8BEA50}"/>
                  </a:ext>
                </a:extLst>
              </p:cNvPr>
              <p:cNvGrpSpPr/>
              <p:nvPr/>
            </p:nvGrpSpPr>
            <p:grpSpPr>
              <a:xfrm flipV="1">
                <a:off x="6799429" y="4921317"/>
                <a:ext cx="2956976" cy="483028"/>
                <a:chOff x="9214420" y="378612"/>
                <a:chExt cx="2792883" cy="456224"/>
              </a:xfrm>
              <a:solidFill>
                <a:schemeClr val="bg1">
                  <a:lumMod val="85000"/>
                </a:schemeClr>
              </a:solidFill>
            </p:grpSpPr>
            <p:sp>
              <p:nvSpPr>
                <p:cNvPr id="125" name="Freeform: Shape 124">
                  <a:extLst>
                    <a:ext uri="{FF2B5EF4-FFF2-40B4-BE49-F238E27FC236}">
                      <a16:creationId xmlns:a16="http://schemas.microsoft.com/office/drawing/2014/main" id="{12E74CCE-F23D-4143-9CBB-AFA8B7332564}"/>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5D3DA582-78AD-4F09-91B7-46B4087F7926}"/>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630109C-2BC6-4893-AB82-2D8386006330}"/>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721C1F6-26F4-446B-8253-35535B51C06B}"/>
                    </a:ext>
                  </a:extLst>
                </p:cNvPr>
                <p:cNvSpPr/>
                <p:nvPr/>
              </p:nvSpPr>
              <p:spPr>
                <a:xfrm>
                  <a:off x="9393662" y="625180"/>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18EF05EE-6E4E-4B55-9612-3A5A866D6662}"/>
                    </a:ext>
                  </a:extLst>
                </p:cNvPr>
                <p:cNvSpPr/>
                <p:nvPr/>
              </p:nvSpPr>
              <p:spPr>
                <a:xfrm>
                  <a:off x="10522447" y="711726"/>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12BEFF3-81E9-4E28-A600-8040A99824BE}"/>
                    </a:ext>
                  </a:extLst>
                </p:cNvPr>
                <p:cNvSpPr/>
                <p:nvPr/>
              </p:nvSpPr>
              <p:spPr>
                <a:xfrm>
                  <a:off x="9214420"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F557B08-D26E-4BC5-B9C0-B911FB7D404E}"/>
                  </a:ext>
                </a:extLst>
              </p:cNvPr>
              <p:cNvGrpSpPr/>
              <p:nvPr/>
            </p:nvGrpSpPr>
            <p:grpSpPr>
              <a:xfrm rot="10800000" flipH="1">
                <a:off x="8780693" y="5220157"/>
                <a:ext cx="1498909" cy="235231"/>
                <a:chOff x="9628652" y="457200"/>
                <a:chExt cx="2938658" cy="357438"/>
              </a:xfrm>
              <a:solidFill>
                <a:schemeClr val="bg1">
                  <a:lumMod val="85000"/>
                </a:schemeClr>
              </a:solidFill>
            </p:grpSpPr>
            <p:sp>
              <p:nvSpPr>
                <p:cNvPr id="109" name="Freeform: Shape 108">
                  <a:extLst>
                    <a:ext uri="{FF2B5EF4-FFF2-40B4-BE49-F238E27FC236}">
                      <a16:creationId xmlns:a16="http://schemas.microsoft.com/office/drawing/2014/main" id="{76FB72EA-8772-4C2D-8FC5-684EE6B8D6C3}"/>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1FBFA55-7149-47BC-9E49-E7CC28EA2739}"/>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76F044CC-4A49-4F22-A95C-67B1E5FFD4A6}"/>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9CAA5C59-6A11-4FE7-BD5B-0DAA38424C20}"/>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97D0EA8-D1C1-46BD-BF01-6E20F2F6A4EF}"/>
                    </a:ext>
                  </a:extLst>
                </p:cNvPr>
                <p:cNvSpPr/>
                <p:nvPr/>
              </p:nvSpPr>
              <p:spPr>
                <a:xfrm>
                  <a:off x="11797870" y="609150"/>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CEEC2420-AFD4-41AE-9B7D-2D4F635A6D0E}"/>
                    </a:ext>
                  </a:extLst>
                </p:cNvPr>
                <p:cNvSpPr/>
                <p:nvPr/>
              </p:nvSpPr>
              <p:spPr>
                <a:xfrm>
                  <a:off x="11573413" y="691528"/>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34" name="Group 133">
              <a:extLst>
                <a:ext uri="{FF2B5EF4-FFF2-40B4-BE49-F238E27FC236}">
                  <a16:creationId xmlns:a16="http://schemas.microsoft.com/office/drawing/2014/main" id="{3162D068-605D-4392-AC30-EBF8358407A9}"/>
                </a:ext>
              </a:extLst>
            </p:cNvPr>
            <p:cNvGrpSpPr/>
            <p:nvPr/>
          </p:nvGrpSpPr>
          <p:grpSpPr>
            <a:xfrm flipH="1">
              <a:off x="9904285" y="612846"/>
              <a:ext cx="1413137" cy="233462"/>
              <a:chOff x="9628652" y="378612"/>
              <a:chExt cx="2770499" cy="354750"/>
            </a:xfrm>
            <a:solidFill>
              <a:schemeClr val="bg1">
                <a:lumMod val="85000"/>
              </a:schemeClr>
            </a:solidFill>
          </p:grpSpPr>
          <p:sp>
            <p:nvSpPr>
              <p:cNvPr id="135" name="Freeform: Shape 134">
                <a:extLst>
                  <a:ext uri="{FF2B5EF4-FFF2-40B4-BE49-F238E27FC236}">
                    <a16:creationId xmlns:a16="http://schemas.microsoft.com/office/drawing/2014/main" id="{426A9C72-3096-4817-BF04-A8ED52005881}"/>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B29DD55-5BC5-41DF-BB32-58E6010F4961}"/>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2134385-A475-4726-A49B-1F769D94FA48}"/>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068BDF3-D0DB-4228-B914-BC8DABB1704C}"/>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26D71169-6793-4FBB-A76A-01291563A2A4}"/>
                  </a:ext>
                </a:extLst>
              </p:cNvPr>
              <p:cNvSpPr/>
              <p:nvPr/>
            </p:nvSpPr>
            <p:spPr>
              <a:xfrm>
                <a:off x="11629711" y="408467"/>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3404179-5D65-45A3-8240-F41618BA4605}"/>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33B3EAF0-3300-4ED7-84B0-BB938256207A}"/>
                </a:ext>
              </a:extLst>
            </p:cNvPr>
            <p:cNvGrpSpPr/>
            <p:nvPr/>
          </p:nvGrpSpPr>
          <p:grpSpPr>
            <a:xfrm>
              <a:off x="6989204" y="1047217"/>
              <a:ext cx="3204627" cy="495824"/>
              <a:chOff x="6989204" y="5011283"/>
              <a:chExt cx="3204627" cy="495824"/>
            </a:xfrm>
          </p:grpSpPr>
          <p:grpSp>
            <p:nvGrpSpPr>
              <p:cNvPr id="165" name="Group 164">
                <a:extLst>
                  <a:ext uri="{FF2B5EF4-FFF2-40B4-BE49-F238E27FC236}">
                    <a16:creationId xmlns:a16="http://schemas.microsoft.com/office/drawing/2014/main" id="{16F4DA0B-63C5-4CE6-88A1-0B9B68FA126C}"/>
                  </a:ext>
                </a:extLst>
              </p:cNvPr>
              <p:cNvGrpSpPr/>
              <p:nvPr/>
            </p:nvGrpSpPr>
            <p:grpSpPr>
              <a:xfrm flipV="1">
                <a:off x="6989204" y="5011283"/>
                <a:ext cx="2936247" cy="393062"/>
                <a:chOff x="9393662" y="378612"/>
                <a:chExt cx="2773304" cy="371250"/>
              </a:xfrm>
              <a:solidFill>
                <a:schemeClr val="bg1">
                  <a:lumMod val="85000"/>
                </a:schemeClr>
              </a:solidFill>
            </p:grpSpPr>
            <p:sp>
              <p:nvSpPr>
                <p:cNvPr id="173" name="Freeform: Shape 172">
                  <a:extLst>
                    <a:ext uri="{FF2B5EF4-FFF2-40B4-BE49-F238E27FC236}">
                      <a16:creationId xmlns:a16="http://schemas.microsoft.com/office/drawing/2014/main" id="{3CD006D9-60B9-43F1-9A13-93B4C3EB14FD}"/>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A788958-1EE8-4B3E-A1D4-3FA9D13A8A75}"/>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9806DB70-1EED-40F1-9A64-AE4A9F2EE69A}"/>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4FF4D371-4FB7-4C8C-9CAC-4AAB563A4527}"/>
                    </a:ext>
                  </a:extLst>
                </p:cNvPr>
                <p:cNvSpPr/>
                <p:nvPr/>
              </p:nvSpPr>
              <p:spPr>
                <a:xfrm>
                  <a:off x="9393662" y="625180"/>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AE4A45B4-B563-46E7-BA61-A2FE4D70C316}"/>
                    </a:ext>
                  </a:extLst>
                </p:cNvPr>
                <p:cNvSpPr/>
                <p:nvPr/>
              </p:nvSpPr>
              <p:spPr>
                <a:xfrm>
                  <a:off x="11397526" y="62675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92BF0CBF-410A-4F3A-BC36-A66F61B4525B}"/>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A9169637-59B6-4068-84E1-8ED4B8B7B754}"/>
                  </a:ext>
                </a:extLst>
              </p:cNvPr>
              <p:cNvGrpSpPr/>
              <p:nvPr/>
            </p:nvGrpSpPr>
            <p:grpSpPr>
              <a:xfrm rot="10800000" flipH="1">
                <a:off x="8780694" y="5273645"/>
                <a:ext cx="1413137" cy="233462"/>
                <a:chOff x="9628652" y="378612"/>
                <a:chExt cx="2770499" cy="354750"/>
              </a:xfrm>
              <a:solidFill>
                <a:schemeClr val="bg1">
                  <a:lumMod val="85000"/>
                </a:schemeClr>
              </a:solidFill>
            </p:grpSpPr>
            <p:sp>
              <p:nvSpPr>
                <p:cNvPr id="167" name="Freeform: Shape 166">
                  <a:extLst>
                    <a:ext uri="{FF2B5EF4-FFF2-40B4-BE49-F238E27FC236}">
                      <a16:creationId xmlns:a16="http://schemas.microsoft.com/office/drawing/2014/main" id="{01FDF35F-FD58-4CCF-946A-8B739BF0FD60}"/>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B0B91F8E-C04A-4D3E-B719-5EF003178FD7}"/>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9F80204-BB72-4475-AA7B-270AE45934A0}"/>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6B5618BE-8123-4B06-BE9C-EDFE3940C451}"/>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B0A4C62-3B7F-4CEC-A541-6811F816D34E}"/>
                    </a:ext>
                  </a:extLst>
                </p:cNvPr>
                <p:cNvSpPr/>
                <p:nvPr/>
              </p:nvSpPr>
              <p:spPr>
                <a:xfrm>
                  <a:off x="11629711" y="408467"/>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3EAE60AF-AA2A-4196-9BB9-3C8C2941DC67}"/>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cxnSp>
        <p:nvCxnSpPr>
          <p:cNvPr id="83" name="Straight Arrow Connector 82">
            <a:extLst>
              <a:ext uri="{FF2B5EF4-FFF2-40B4-BE49-F238E27FC236}">
                <a16:creationId xmlns:a16="http://schemas.microsoft.com/office/drawing/2014/main" id="{ECEA9B19-DDE0-4CE5-AF64-6C9AF59AF589}"/>
              </a:ext>
            </a:extLst>
          </p:cNvPr>
          <p:cNvCxnSpPr>
            <a:cxnSpLocks/>
          </p:cNvCxnSpPr>
          <p:nvPr/>
        </p:nvCxnSpPr>
        <p:spPr>
          <a:xfrm flipV="1">
            <a:off x="2034168" y="2929594"/>
            <a:ext cx="6283830" cy="1"/>
          </a:xfrm>
          <a:prstGeom prst="straightConnector1">
            <a:avLst/>
          </a:prstGeom>
          <a:ln w="15875" cap="rnd">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B4375FF4-D3D1-402A-9C80-483BF98AB06E}"/>
              </a:ext>
            </a:extLst>
          </p:cNvPr>
          <p:cNvSpPr/>
          <p:nvPr/>
        </p:nvSpPr>
        <p:spPr bwMode="auto">
          <a:xfrm>
            <a:off x="3479384"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ABF4923B-6423-409F-9708-1110D7DD0EE8}"/>
              </a:ext>
            </a:extLst>
          </p:cNvPr>
          <p:cNvSpPr/>
          <p:nvPr/>
        </p:nvSpPr>
        <p:spPr bwMode="auto">
          <a:xfrm>
            <a:off x="453665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0391B3DF-CEF4-4114-B9F4-A817C28FE86B}"/>
              </a:ext>
            </a:extLst>
          </p:cNvPr>
          <p:cNvSpPr/>
          <p:nvPr/>
        </p:nvSpPr>
        <p:spPr bwMode="auto">
          <a:xfrm>
            <a:off x="242210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 name="Oval 86">
            <a:extLst>
              <a:ext uri="{FF2B5EF4-FFF2-40B4-BE49-F238E27FC236}">
                <a16:creationId xmlns:a16="http://schemas.microsoft.com/office/drawing/2014/main" id="{24B6309C-2568-4141-B853-B9F6A2B9DA76}"/>
              </a:ext>
            </a:extLst>
          </p:cNvPr>
          <p:cNvSpPr/>
          <p:nvPr/>
        </p:nvSpPr>
        <p:spPr bwMode="auto">
          <a:xfrm>
            <a:off x="137435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21E7F19A-7581-4274-8C25-1464B29A593C}"/>
              </a:ext>
            </a:extLst>
          </p:cNvPr>
          <p:cNvSpPr/>
          <p:nvPr/>
        </p:nvSpPr>
        <p:spPr>
          <a:xfrm>
            <a:off x="1365343" y="3501942"/>
            <a:ext cx="773350"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Sphere</a:t>
            </a:r>
          </a:p>
        </p:txBody>
      </p:sp>
      <p:sp>
        <p:nvSpPr>
          <p:cNvPr id="92" name="Rectangle 91">
            <a:extLst>
              <a:ext uri="{FF2B5EF4-FFF2-40B4-BE49-F238E27FC236}">
                <a16:creationId xmlns:a16="http://schemas.microsoft.com/office/drawing/2014/main" id="{483CE6D9-E024-4550-AFC7-5A75AB49A556}"/>
              </a:ext>
            </a:extLst>
          </p:cNvPr>
          <p:cNvSpPr/>
          <p:nvPr/>
        </p:nvSpPr>
        <p:spPr>
          <a:xfrm>
            <a:off x="2374998" y="3571192"/>
            <a:ext cx="853760" cy="1384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Drone</a:t>
            </a:r>
          </a:p>
        </p:txBody>
      </p:sp>
      <p:sp>
        <p:nvSpPr>
          <p:cNvPr id="93" name="Rectangle 92">
            <a:extLst>
              <a:ext uri="{FF2B5EF4-FFF2-40B4-BE49-F238E27FC236}">
                <a16:creationId xmlns:a16="http://schemas.microsoft.com/office/drawing/2014/main" id="{091DC345-8A39-4BA8-880C-C59F1C0B0A4F}"/>
              </a:ext>
            </a:extLst>
          </p:cNvPr>
          <p:cNvSpPr/>
          <p:nvPr/>
        </p:nvSpPr>
        <p:spPr>
          <a:xfrm>
            <a:off x="2926222" y="3501942"/>
            <a:ext cx="1865207"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Industrial</a:t>
            </a:r>
          </a:p>
          <a:p>
            <a:pPr marL="0" marR="0" lvl="0" indent="0" algn="ctr" defTabSz="913873"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Assets</a:t>
            </a:r>
          </a:p>
        </p:txBody>
      </p:sp>
      <p:sp>
        <p:nvSpPr>
          <p:cNvPr id="94" name="Rectangle 93">
            <a:extLst>
              <a:ext uri="{FF2B5EF4-FFF2-40B4-BE49-F238E27FC236}">
                <a16:creationId xmlns:a16="http://schemas.microsoft.com/office/drawing/2014/main" id="{5876ADC4-60CA-4615-B911-EB5E72CA374E}"/>
              </a:ext>
            </a:extLst>
          </p:cNvPr>
          <p:cNvSpPr/>
          <p:nvPr/>
        </p:nvSpPr>
        <p:spPr>
          <a:xfrm>
            <a:off x="4448013" y="3501942"/>
            <a:ext cx="931268"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Data </a:t>
            </a:r>
            <a:b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Box Edge</a:t>
            </a:r>
          </a:p>
        </p:txBody>
      </p:sp>
      <p:sp useBgFill="1">
        <p:nvSpPr>
          <p:cNvPr id="95" name="Oval 94">
            <a:extLst>
              <a:ext uri="{FF2B5EF4-FFF2-40B4-BE49-F238E27FC236}">
                <a16:creationId xmlns:a16="http://schemas.microsoft.com/office/drawing/2014/main" id="{49403B7C-07BB-49B2-87FE-FA0460513770}"/>
              </a:ext>
            </a:extLst>
          </p:cNvPr>
          <p:cNvSpPr/>
          <p:nvPr/>
        </p:nvSpPr>
        <p:spPr bwMode="auto">
          <a:xfrm>
            <a:off x="1463968"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a</a:t>
            </a:r>
          </a:p>
        </p:txBody>
      </p:sp>
      <p:sp useBgFill="1">
        <p:nvSpPr>
          <p:cNvPr id="96" name="Oval 95">
            <a:extLst>
              <a:ext uri="{FF2B5EF4-FFF2-40B4-BE49-F238E27FC236}">
                <a16:creationId xmlns:a16="http://schemas.microsoft.com/office/drawing/2014/main" id="{55D0E1EA-01C8-43B6-B2CA-AB1AB0C72305}"/>
              </a:ext>
            </a:extLst>
          </p:cNvPr>
          <p:cNvSpPr/>
          <p:nvPr/>
        </p:nvSpPr>
        <p:spPr bwMode="auto">
          <a:xfrm>
            <a:off x="2517030"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b</a:t>
            </a:r>
          </a:p>
        </p:txBody>
      </p:sp>
      <p:sp useBgFill="1">
        <p:nvSpPr>
          <p:cNvPr id="97" name="Oval 96">
            <a:extLst>
              <a:ext uri="{FF2B5EF4-FFF2-40B4-BE49-F238E27FC236}">
                <a16:creationId xmlns:a16="http://schemas.microsoft.com/office/drawing/2014/main" id="{961DFCEE-9FB4-46E4-B079-A1D1105BAF34}"/>
              </a:ext>
            </a:extLst>
          </p:cNvPr>
          <p:cNvSpPr/>
          <p:nvPr/>
        </p:nvSpPr>
        <p:spPr bwMode="auto">
          <a:xfrm>
            <a:off x="3570092"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c</a:t>
            </a:r>
          </a:p>
        </p:txBody>
      </p:sp>
      <p:sp useBgFill="1">
        <p:nvSpPr>
          <p:cNvPr id="98" name="Oval 97">
            <a:extLst>
              <a:ext uri="{FF2B5EF4-FFF2-40B4-BE49-F238E27FC236}">
                <a16:creationId xmlns:a16="http://schemas.microsoft.com/office/drawing/2014/main" id="{56F6497B-430A-449B-AA60-936E6D70D0CE}"/>
              </a:ext>
            </a:extLst>
          </p:cNvPr>
          <p:cNvSpPr/>
          <p:nvPr/>
        </p:nvSpPr>
        <p:spPr bwMode="auto">
          <a:xfrm>
            <a:off x="4623154"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d</a:t>
            </a:r>
          </a:p>
        </p:txBody>
      </p:sp>
      <p:grpSp>
        <p:nvGrpSpPr>
          <p:cNvPr id="99" name="Group 98">
            <a:extLst>
              <a:ext uri="{FF2B5EF4-FFF2-40B4-BE49-F238E27FC236}">
                <a16:creationId xmlns:a16="http://schemas.microsoft.com/office/drawing/2014/main" id="{30A0D4CE-EA18-4258-82AD-22D6F5A38183}"/>
              </a:ext>
            </a:extLst>
          </p:cNvPr>
          <p:cNvGrpSpPr/>
          <p:nvPr/>
        </p:nvGrpSpPr>
        <p:grpSpPr>
          <a:xfrm>
            <a:off x="1587596" y="2768584"/>
            <a:ext cx="318271" cy="325190"/>
            <a:chOff x="1748832" y="4748449"/>
            <a:chExt cx="367814" cy="375811"/>
          </a:xfrm>
        </p:grpSpPr>
        <p:sp>
          <p:nvSpPr>
            <p:cNvPr id="100" name="Freeform 10">
              <a:extLst>
                <a:ext uri="{FF2B5EF4-FFF2-40B4-BE49-F238E27FC236}">
                  <a16:creationId xmlns:a16="http://schemas.microsoft.com/office/drawing/2014/main" id="{EAA279A2-A1FC-4176-85B8-545A4D89A2D0}"/>
                </a:ext>
              </a:extLst>
            </p:cNvPr>
            <p:cNvSpPr>
              <a:spLocks noEditPoints="1"/>
            </p:cNvSpPr>
            <p:nvPr/>
          </p:nvSpPr>
          <p:spPr bwMode="auto">
            <a:xfrm>
              <a:off x="1748832" y="4748449"/>
              <a:ext cx="367814" cy="37581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accent5"/>
            </a:solidFill>
            <a:ln w="19050" cap="flat">
              <a:solidFill>
                <a:schemeClr val="accent5"/>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D2EB87DC-9542-4BB6-9D6D-978B7C96E978}"/>
                </a:ext>
              </a:extLst>
            </p:cNvPr>
            <p:cNvSpPr/>
            <p:nvPr/>
          </p:nvSpPr>
          <p:spPr bwMode="auto">
            <a:xfrm>
              <a:off x="1813322" y="4816937"/>
              <a:ext cx="238835" cy="23883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2" name="LightningBolt_E945">
              <a:extLst>
                <a:ext uri="{FF2B5EF4-FFF2-40B4-BE49-F238E27FC236}">
                  <a16:creationId xmlns:a16="http://schemas.microsoft.com/office/drawing/2014/main" id="{0091512A-CE3B-4510-8477-E1D38E279473}"/>
                </a:ext>
              </a:extLst>
            </p:cNvPr>
            <p:cNvSpPr>
              <a:spLocks noChangeAspect="1"/>
            </p:cNvSpPr>
            <p:nvPr/>
          </p:nvSpPr>
          <p:spPr bwMode="auto">
            <a:xfrm>
              <a:off x="1878511" y="4857548"/>
              <a:ext cx="115671" cy="161415"/>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accent3"/>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104" name="Straight Arrow Connector 103">
            <a:extLst>
              <a:ext uri="{FF2B5EF4-FFF2-40B4-BE49-F238E27FC236}">
                <a16:creationId xmlns:a16="http://schemas.microsoft.com/office/drawing/2014/main" id="{0B849113-D035-41DD-8E08-4EC97436E8F9}"/>
              </a:ext>
            </a:extLst>
          </p:cNvPr>
          <p:cNvCxnSpPr/>
          <p:nvPr/>
        </p:nvCxnSpPr>
        <p:spPr>
          <a:xfrm>
            <a:off x="1348419" y="6013725"/>
            <a:ext cx="9445835"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06" name="Freeform: Shape 105">
            <a:extLst>
              <a:ext uri="{FF2B5EF4-FFF2-40B4-BE49-F238E27FC236}">
                <a16:creationId xmlns:a16="http://schemas.microsoft.com/office/drawing/2014/main" id="{BE61DAFE-B1F5-40BD-B731-ABAF691845C5}"/>
              </a:ext>
            </a:extLst>
          </p:cNvPr>
          <p:cNvSpPr/>
          <p:nvPr/>
        </p:nvSpPr>
        <p:spPr bwMode="auto">
          <a:xfrm flipH="1">
            <a:off x="1699808" y="5827133"/>
            <a:ext cx="8801200"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1A1A1A"/>
                </a:solidFill>
                <a:effectLst/>
                <a:uLnTx/>
                <a:uFillTx/>
                <a:latin typeface="Segoe UI Semibold"/>
                <a:ea typeface="+mn-ea"/>
                <a:cs typeface="+mn-cs"/>
              </a:rPr>
              <a:t>Consistent security, identity, management &amp; AI, partner ecosystem</a:t>
            </a:r>
          </a:p>
        </p:txBody>
      </p:sp>
      <p:sp>
        <p:nvSpPr>
          <p:cNvPr id="117" name="Freeform: Shape 116">
            <a:extLst>
              <a:ext uri="{FF2B5EF4-FFF2-40B4-BE49-F238E27FC236}">
                <a16:creationId xmlns:a16="http://schemas.microsoft.com/office/drawing/2014/main" id="{9752E79B-3E94-4B3D-8558-FA2347DDB3CF}"/>
              </a:ext>
            </a:extLst>
          </p:cNvPr>
          <p:cNvSpPr/>
          <p:nvPr/>
        </p:nvSpPr>
        <p:spPr bwMode="auto">
          <a:xfrm flipH="1">
            <a:off x="6136700" y="6317648"/>
            <a:ext cx="64" cy="184666"/>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D83B01"/>
              </a:solidFill>
              <a:effectLst/>
              <a:uLnTx/>
              <a:uFillTx/>
              <a:latin typeface="Segoe UI Semibold"/>
              <a:ea typeface="+mn-ea"/>
              <a:cs typeface="+mn-cs"/>
            </a:endParaRPr>
          </a:p>
        </p:txBody>
      </p:sp>
      <p:cxnSp>
        <p:nvCxnSpPr>
          <p:cNvPr id="127" name="Straight Arrow Connector 126">
            <a:extLst>
              <a:ext uri="{FF2B5EF4-FFF2-40B4-BE49-F238E27FC236}">
                <a16:creationId xmlns:a16="http://schemas.microsoft.com/office/drawing/2014/main" id="{090DD11A-F04C-4BF7-A0DB-23C473C82D1C}"/>
              </a:ext>
            </a:extLst>
          </p:cNvPr>
          <p:cNvCxnSpPr>
            <a:cxnSpLocks/>
          </p:cNvCxnSpPr>
          <p:nvPr/>
        </p:nvCxnSpPr>
        <p:spPr>
          <a:xfrm>
            <a:off x="1339752" y="4963018"/>
            <a:ext cx="4715846"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28" name="Freeform: Shape 127">
            <a:extLst>
              <a:ext uri="{FF2B5EF4-FFF2-40B4-BE49-F238E27FC236}">
                <a16:creationId xmlns:a16="http://schemas.microsoft.com/office/drawing/2014/main" id="{9DA4FD0E-3DE8-4020-BD92-91D500A5E418}"/>
              </a:ext>
            </a:extLst>
          </p:cNvPr>
          <p:cNvSpPr/>
          <p:nvPr/>
        </p:nvSpPr>
        <p:spPr bwMode="auto">
          <a:xfrm flipH="1">
            <a:off x="2676954" y="4764305"/>
            <a:ext cx="1933926"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1A1A1A"/>
                </a:solidFill>
                <a:effectLst/>
                <a:uLnTx/>
                <a:uFillTx/>
                <a:latin typeface="Segoe UI Semibold"/>
                <a:ea typeface="+mn-ea"/>
                <a:cs typeface="+mn-cs"/>
              </a:rPr>
              <a:t>Azure IoT Edge</a:t>
            </a:r>
          </a:p>
        </p:txBody>
      </p:sp>
      <p:cxnSp>
        <p:nvCxnSpPr>
          <p:cNvPr id="139" name="Straight Arrow Connector 138">
            <a:extLst>
              <a:ext uri="{FF2B5EF4-FFF2-40B4-BE49-F238E27FC236}">
                <a16:creationId xmlns:a16="http://schemas.microsoft.com/office/drawing/2014/main" id="{ABA1D974-988B-461D-AE33-3852B584AE32}"/>
              </a:ext>
            </a:extLst>
          </p:cNvPr>
          <p:cNvCxnSpPr>
            <a:cxnSpLocks/>
          </p:cNvCxnSpPr>
          <p:nvPr/>
        </p:nvCxnSpPr>
        <p:spPr>
          <a:xfrm>
            <a:off x="6095055" y="4956158"/>
            <a:ext cx="4686341"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40" name="Freeform: Shape 139">
            <a:extLst>
              <a:ext uri="{FF2B5EF4-FFF2-40B4-BE49-F238E27FC236}">
                <a16:creationId xmlns:a16="http://schemas.microsoft.com/office/drawing/2014/main" id="{CC7EC236-CEDA-496E-90B9-2DE7EEA1BB7B}"/>
              </a:ext>
            </a:extLst>
          </p:cNvPr>
          <p:cNvSpPr/>
          <p:nvPr/>
        </p:nvSpPr>
        <p:spPr bwMode="auto">
          <a:xfrm flipH="1">
            <a:off x="7537594" y="4769377"/>
            <a:ext cx="1857047"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1A1A1A"/>
                </a:solidFill>
                <a:effectLst/>
                <a:uLnTx/>
                <a:uFillTx/>
                <a:latin typeface="Segoe UI Semibold"/>
                <a:ea typeface="+mn-ea"/>
                <a:cs typeface="+mn-cs"/>
              </a:rPr>
              <a:t>Azure Services</a:t>
            </a:r>
          </a:p>
        </p:txBody>
      </p:sp>
      <p:sp>
        <p:nvSpPr>
          <p:cNvPr id="141" name="Rectangle 140">
            <a:extLst>
              <a:ext uri="{FF2B5EF4-FFF2-40B4-BE49-F238E27FC236}">
                <a16:creationId xmlns:a16="http://schemas.microsoft.com/office/drawing/2014/main" id="{214BF868-0B4B-494A-B171-1A20721BC864}"/>
              </a:ext>
            </a:extLst>
          </p:cNvPr>
          <p:cNvSpPr/>
          <p:nvPr/>
        </p:nvSpPr>
        <p:spPr>
          <a:xfrm>
            <a:off x="6594040" y="3571192"/>
            <a:ext cx="931268" cy="1384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Stack</a:t>
            </a:r>
          </a:p>
        </p:txBody>
      </p:sp>
      <p:sp>
        <p:nvSpPr>
          <p:cNvPr id="142" name="Freeform: Shape 141">
            <a:extLst>
              <a:ext uri="{FF2B5EF4-FFF2-40B4-BE49-F238E27FC236}">
                <a16:creationId xmlns:a16="http://schemas.microsoft.com/office/drawing/2014/main" id="{57CD8ED8-DDF8-4ED7-9B13-765B4ABB7580}"/>
              </a:ext>
            </a:extLst>
          </p:cNvPr>
          <p:cNvSpPr/>
          <p:nvPr/>
        </p:nvSpPr>
        <p:spPr bwMode="auto">
          <a:xfrm>
            <a:off x="8287339" y="2160027"/>
            <a:ext cx="2213670" cy="1407655"/>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480" rtl="0" eaLnBrk="1" fontAlgn="auto" latinLnBrk="0" hangingPunct="1">
              <a:lnSpc>
                <a:spcPct val="100000"/>
              </a:lnSpc>
              <a:spcBef>
                <a:spcPts val="0"/>
              </a:spcBef>
              <a:spcAft>
                <a:spcPts val="0"/>
              </a:spcAft>
              <a:buClrTx/>
              <a:buSzTx/>
              <a:buFontTx/>
              <a:buNone/>
              <a:tabLst/>
              <a:defRPr/>
            </a:pPr>
            <a:endParaRPr kumimoji="0" lang="en-US" sz="1373"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3" name="Freeform 21">
            <a:extLst>
              <a:ext uri="{FF2B5EF4-FFF2-40B4-BE49-F238E27FC236}">
                <a16:creationId xmlns:a16="http://schemas.microsoft.com/office/drawing/2014/main" id="{1C6AF4E2-4593-4FB0-BC43-59AEEE2A078F}"/>
              </a:ext>
            </a:extLst>
          </p:cNvPr>
          <p:cNvSpPr>
            <a:spLocks/>
          </p:cNvSpPr>
          <p:nvPr/>
        </p:nvSpPr>
        <p:spPr bwMode="auto">
          <a:xfrm>
            <a:off x="8393773" y="2251013"/>
            <a:ext cx="2004460" cy="1222444"/>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144" name="TextBox 143">
            <a:extLst>
              <a:ext uri="{FF2B5EF4-FFF2-40B4-BE49-F238E27FC236}">
                <a16:creationId xmlns:a16="http://schemas.microsoft.com/office/drawing/2014/main" id="{69A46EE1-D5D8-4DA2-8773-0E25A77DBF8B}"/>
              </a:ext>
            </a:extLst>
          </p:cNvPr>
          <p:cNvSpPr txBox="1"/>
          <p:nvPr/>
        </p:nvSpPr>
        <p:spPr>
          <a:xfrm>
            <a:off x="8561955" y="2847102"/>
            <a:ext cx="1668096" cy="489324"/>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w="3175">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Microsoft Azure</a:t>
            </a:r>
          </a:p>
        </p:txBody>
      </p:sp>
      <p:sp>
        <p:nvSpPr>
          <p:cNvPr id="145" name="Freeform: Shape 144">
            <a:extLst>
              <a:ext uri="{FF2B5EF4-FFF2-40B4-BE49-F238E27FC236}">
                <a16:creationId xmlns:a16="http://schemas.microsoft.com/office/drawing/2014/main" id="{9D210A23-8C3B-4AB1-A918-202275F0566B}"/>
              </a:ext>
            </a:extLst>
          </p:cNvPr>
          <p:cNvSpPr/>
          <p:nvPr/>
        </p:nvSpPr>
        <p:spPr bwMode="auto">
          <a:xfrm>
            <a:off x="6373915" y="2445306"/>
            <a:ext cx="1363034" cy="866742"/>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480" rtl="0" eaLnBrk="1" fontAlgn="auto" latinLnBrk="0" hangingPunct="1">
              <a:lnSpc>
                <a:spcPct val="100000"/>
              </a:lnSpc>
              <a:spcBef>
                <a:spcPts val="0"/>
              </a:spcBef>
              <a:spcAft>
                <a:spcPts val="0"/>
              </a:spcAft>
              <a:buClrTx/>
              <a:buSzTx/>
              <a:buFontTx/>
              <a:buNone/>
              <a:tabLst/>
              <a:defRPr/>
            </a:pPr>
            <a:endParaRPr kumimoji="0" lang="en-US" sz="1373"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6" name="Freeform 21">
            <a:extLst>
              <a:ext uri="{FF2B5EF4-FFF2-40B4-BE49-F238E27FC236}">
                <a16:creationId xmlns:a16="http://schemas.microsoft.com/office/drawing/2014/main" id="{A6BFF33C-0C1B-48F8-B518-8D015B9653B0}"/>
              </a:ext>
            </a:extLst>
          </p:cNvPr>
          <p:cNvSpPr>
            <a:spLocks/>
          </p:cNvSpPr>
          <p:nvPr/>
        </p:nvSpPr>
        <p:spPr bwMode="auto">
          <a:xfrm>
            <a:off x="6440153" y="2513406"/>
            <a:ext cx="1234216" cy="752702"/>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solidFill>
          <a:ln w="1587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2917">
                    <a:srgbClr val="0078D4"/>
                  </a:gs>
                  <a:gs pos="30000">
                    <a:srgbClr val="0078D4"/>
                  </a:gs>
                </a:gsLst>
              </a:gra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13142201-F53A-46FC-A496-792DEED14C81}"/>
              </a:ext>
            </a:extLst>
          </p:cNvPr>
          <p:cNvSpPr/>
          <p:nvPr/>
        </p:nvSpPr>
        <p:spPr>
          <a:xfrm>
            <a:off x="3725129" y="3015753"/>
            <a:ext cx="43903" cy="43903"/>
          </a:xfrm>
          <a:custGeom>
            <a:avLst/>
            <a:gdLst>
              <a:gd name="connsiteX0" fmla="*/ 42257 w 43903"/>
              <a:gd name="connsiteY0" fmla="*/ 25793 h 43903"/>
              <a:gd name="connsiteX1" fmla="*/ 25793 w 43903"/>
              <a:gd name="connsiteY1" fmla="*/ 42257 h 43903"/>
              <a:gd name="connsiteX2" fmla="*/ 9329 w 43903"/>
              <a:gd name="connsiteY2" fmla="*/ 25793 h 43903"/>
              <a:gd name="connsiteX3" fmla="*/ 25793 w 43903"/>
              <a:gd name="connsiteY3" fmla="*/ 9329 h 43903"/>
              <a:gd name="connsiteX4" fmla="*/ 42257 w 43903"/>
              <a:gd name="connsiteY4" fmla="*/ 25793 h 43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3" h="43903">
                <a:moveTo>
                  <a:pt x="42257" y="25793"/>
                </a:moveTo>
                <a:cubicBezTo>
                  <a:pt x="42257" y="34886"/>
                  <a:pt x="34886" y="42257"/>
                  <a:pt x="25793" y="42257"/>
                </a:cubicBezTo>
                <a:cubicBezTo>
                  <a:pt x="16701" y="42257"/>
                  <a:pt x="9329" y="34886"/>
                  <a:pt x="9329" y="25793"/>
                </a:cubicBezTo>
                <a:cubicBezTo>
                  <a:pt x="9329" y="16701"/>
                  <a:pt x="16701" y="9329"/>
                  <a:pt x="25793" y="9329"/>
                </a:cubicBezTo>
                <a:cubicBezTo>
                  <a:pt x="34886" y="9329"/>
                  <a:pt x="42257" y="16701"/>
                  <a:pt x="42257" y="25793"/>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1E3CFA70-B981-45FA-8EB0-271F44DB864D}"/>
              </a:ext>
            </a:extLst>
          </p:cNvPr>
          <p:cNvSpPr/>
          <p:nvPr/>
        </p:nvSpPr>
        <p:spPr>
          <a:xfrm>
            <a:off x="3834887" y="3015753"/>
            <a:ext cx="43903" cy="43903"/>
          </a:xfrm>
          <a:custGeom>
            <a:avLst/>
            <a:gdLst>
              <a:gd name="connsiteX0" fmla="*/ 42257 w 43903"/>
              <a:gd name="connsiteY0" fmla="*/ 25793 h 43903"/>
              <a:gd name="connsiteX1" fmla="*/ 25793 w 43903"/>
              <a:gd name="connsiteY1" fmla="*/ 42257 h 43903"/>
              <a:gd name="connsiteX2" fmla="*/ 9329 w 43903"/>
              <a:gd name="connsiteY2" fmla="*/ 25793 h 43903"/>
              <a:gd name="connsiteX3" fmla="*/ 25793 w 43903"/>
              <a:gd name="connsiteY3" fmla="*/ 9329 h 43903"/>
              <a:gd name="connsiteX4" fmla="*/ 42257 w 43903"/>
              <a:gd name="connsiteY4" fmla="*/ 25793 h 43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3" h="43903">
                <a:moveTo>
                  <a:pt x="42257" y="25793"/>
                </a:moveTo>
                <a:cubicBezTo>
                  <a:pt x="42257" y="34886"/>
                  <a:pt x="34886" y="42257"/>
                  <a:pt x="25793" y="42257"/>
                </a:cubicBezTo>
                <a:cubicBezTo>
                  <a:pt x="16701" y="42257"/>
                  <a:pt x="9329" y="34886"/>
                  <a:pt x="9329" y="25793"/>
                </a:cubicBezTo>
                <a:cubicBezTo>
                  <a:pt x="9329" y="16701"/>
                  <a:pt x="16701" y="9329"/>
                  <a:pt x="25793" y="9329"/>
                </a:cubicBezTo>
                <a:cubicBezTo>
                  <a:pt x="34886" y="9329"/>
                  <a:pt x="42257" y="16701"/>
                  <a:pt x="42257" y="25793"/>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2DE28FB-FFDF-4A87-967F-A5A8F1BAAB4F}"/>
              </a:ext>
            </a:extLst>
          </p:cNvPr>
          <p:cNvSpPr/>
          <p:nvPr/>
        </p:nvSpPr>
        <p:spPr>
          <a:xfrm>
            <a:off x="3704275" y="2818188"/>
            <a:ext cx="153662" cy="131710"/>
          </a:xfrm>
          <a:custGeom>
            <a:avLst/>
            <a:gdLst>
              <a:gd name="connsiteX0" fmla="*/ 127868 w 153661"/>
              <a:gd name="connsiteY0" fmla="*/ 54330 h 131710"/>
              <a:gd name="connsiteX1" fmla="*/ 125673 w 153661"/>
              <a:gd name="connsiteY1" fmla="*/ 47745 h 131710"/>
              <a:gd name="connsiteX2" fmla="*/ 122381 w 153661"/>
              <a:gd name="connsiteY2" fmla="*/ 38964 h 131710"/>
              <a:gd name="connsiteX3" fmla="*/ 119088 w 153661"/>
              <a:gd name="connsiteY3" fmla="*/ 30184 h 131710"/>
              <a:gd name="connsiteX4" fmla="*/ 117990 w 153661"/>
              <a:gd name="connsiteY4" fmla="*/ 25793 h 131710"/>
              <a:gd name="connsiteX5" fmla="*/ 105917 w 153661"/>
              <a:gd name="connsiteY5" fmla="*/ 13720 h 131710"/>
              <a:gd name="connsiteX6" fmla="*/ 89453 w 153661"/>
              <a:gd name="connsiteY6" fmla="*/ 9329 h 131710"/>
              <a:gd name="connsiteX7" fmla="*/ 9329 w 153661"/>
              <a:gd name="connsiteY7" fmla="*/ 9329 h 131710"/>
              <a:gd name="connsiteX8" fmla="*/ 9329 w 153661"/>
              <a:gd name="connsiteY8" fmla="*/ 77380 h 131710"/>
              <a:gd name="connsiteX9" fmla="*/ 77380 w 153661"/>
              <a:gd name="connsiteY9" fmla="*/ 77380 h 131710"/>
              <a:gd name="connsiteX10" fmla="*/ 77380 w 153661"/>
              <a:gd name="connsiteY10" fmla="*/ 122381 h 131710"/>
              <a:gd name="connsiteX11" fmla="*/ 152015 w 153661"/>
              <a:gd name="connsiteY11" fmla="*/ 122381 h 131710"/>
              <a:gd name="connsiteX12" fmla="*/ 139942 w 153661"/>
              <a:gd name="connsiteY12" fmla="*/ 88356 h 131710"/>
              <a:gd name="connsiteX13" fmla="*/ 127868 w 153661"/>
              <a:gd name="connsiteY13" fmla="*/ 54330 h 1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61" h="131710">
                <a:moveTo>
                  <a:pt x="127868" y="54330"/>
                </a:moveTo>
                <a:cubicBezTo>
                  <a:pt x="127868" y="53233"/>
                  <a:pt x="126771" y="51038"/>
                  <a:pt x="125673" y="47745"/>
                </a:cubicBezTo>
                <a:cubicBezTo>
                  <a:pt x="124576" y="45550"/>
                  <a:pt x="123478" y="42257"/>
                  <a:pt x="122381" y="38964"/>
                </a:cubicBezTo>
                <a:cubicBezTo>
                  <a:pt x="121283" y="35672"/>
                  <a:pt x="120185" y="33476"/>
                  <a:pt x="119088" y="30184"/>
                </a:cubicBezTo>
                <a:cubicBezTo>
                  <a:pt x="119088" y="29086"/>
                  <a:pt x="117990" y="26891"/>
                  <a:pt x="117990" y="25793"/>
                </a:cubicBezTo>
                <a:cubicBezTo>
                  <a:pt x="114697" y="20305"/>
                  <a:pt x="110307" y="15915"/>
                  <a:pt x="105917" y="13720"/>
                </a:cubicBezTo>
                <a:cubicBezTo>
                  <a:pt x="100429" y="10427"/>
                  <a:pt x="94941" y="9329"/>
                  <a:pt x="89453" y="9329"/>
                </a:cubicBezTo>
                <a:lnTo>
                  <a:pt x="9329" y="9329"/>
                </a:lnTo>
                <a:lnTo>
                  <a:pt x="9329" y="77380"/>
                </a:lnTo>
                <a:lnTo>
                  <a:pt x="77380" y="77380"/>
                </a:lnTo>
                <a:lnTo>
                  <a:pt x="77380" y="122381"/>
                </a:lnTo>
                <a:lnTo>
                  <a:pt x="152015" y="122381"/>
                </a:lnTo>
                <a:cubicBezTo>
                  <a:pt x="147625" y="111405"/>
                  <a:pt x="144332" y="99331"/>
                  <a:pt x="139942" y="88356"/>
                </a:cubicBezTo>
                <a:cubicBezTo>
                  <a:pt x="135552" y="77380"/>
                  <a:pt x="132259" y="65306"/>
                  <a:pt x="127868" y="54330"/>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DBC0658E-37B0-4457-BA72-59DB0A24400E}"/>
              </a:ext>
            </a:extLst>
          </p:cNvPr>
          <p:cNvSpPr/>
          <p:nvPr/>
        </p:nvSpPr>
        <p:spPr>
          <a:xfrm>
            <a:off x="3927084" y="2795139"/>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0CF3D17-BE24-48FC-BC9B-4A15A524A388}"/>
              </a:ext>
            </a:extLst>
          </p:cNvPr>
          <p:cNvSpPr/>
          <p:nvPr/>
        </p:nvSpPr>
        <p:spPr>
          <a:xfrm>
            <a:off x="3681226" y="2772090"/>
            <a:ext cx="351227" cy="285372"/>
          </a:xfrm>
          <a:custGeom>
            <a:avLst/>
            <a:gdLst>
              <a:gd name="connsiteX0" fmla="*/ 235432 w 351226"/>
              <a:gd name="connsiteY0" fmla="*/ 9329 h 285372"/>
              <a:gd name="connsiteX1" fmla="*/ 212382 w 351226"/>
              <a:gd name="connsiteY1" fmla="*/ 9329 h 285372"/>
              <a:gd name="connsiteX2" fmla="*/ 212382 w 351226"/>
              <a:gd name="connsiteY2" fmla="*/ 167382 h 285372"/>
              <a:gd name="connsiteX3" fmla="*/ 198114 w 351226"/>
              <a:gd name="connsiteY3" fmla="*/ 167382 h 285372"/>
              <a:gd name="connsiteX4" fmla="*/ 190431 w 351226"/>
              <a:gd name="connsiteY4" fmla="*/ 144332 h 285372"/>
              <a:gd name="connsiteX5" fmla="*/ 182748 w 351226"/>
              <a:gd name="connsiteY5" fmla="*/ 121283 h 285372"/>
              <a:gd name="connsiteX6" fmla="*/ 175065 w 351226"/>
              <a:gd name="connsiteY6" fmla="*/ 100429 h 285372"/>
              <a:gd name="connsiteX7" fmla="*/ 167381 w 351226"/>
              <a:gd name="connsiteY7" fmla="*/ 79575 h 285372"/>
              <a:gd name="connsiteX8" fmla="*/ 164089 w 351226"/>
              <a:gd name="connsiteY8" fmla="*/ 69697 h 285372"/>
              <a:gd name="connsiteX9" fmla="*/ 159698 w 351226"/>
              <a:gd name="connsiteY9" fmla="*/ 59818 h 285372"/>
              <a:gd name="connsiteX10" fmla="*/ 138844 w 351226"/>
              <a:gd name="connsiteY10" fmla="*/ 38964 h 285372"/>
              <a:gd name="connsiteX11" fmla="*/ 110307 w 351226"/>
              <a:gd name="connsiteY11" fmla="*/ 31281 h 285372"/>
              <a:gd name="connsiteX12" fmla="*/ 32379 w 351226"/>
              <a:gd name="connsiteY12" fmla="*/ 31281 h 285372"/>
              <a:gd name="connsiteX13" fmla="*/ 23598 w 351226"/>
              <a:gd name="connsiteY13" fmla="*/ 33476 h 285372"/>
              <a:gd name="connsiteX14" fmla="*/ 15915 w 351226"/>
              <a:gd name="connsiteY14" fmla="*/ 38964 h 285372"/>
              <a:gd name="connsiteX15" fmla="*/ 11525 w 351226"/>
              <a:gd name="connsiteY15" fmla="*/ 45550 h 285372"/>
              <a:gd name="connsiteX16" fmla="*/ 9329 w 351226"/>
              <a:gd name="connsiteY16" fmla="*/ 54330 h 285372"/>
              <a:gd name="connsiteX17" fmla="*/ 9329 w 351226"/>
              <a:gd name="connsiteY17" fmla="*/ 258481 h 285372"/>
              <a:gd name="connsiteX18" fmla="*/ 11525 w 351226"/>
              <a:gd name="connsiteY18" fmla="*/ 268360 h 285372"/>
              <a:gd name="connsiteX19" fmla="*/ 17013 w 351226"/>
              <a:gd name="connsiteY19" fmla="*/ 276043 h 285372"/>
              <a:gd name="connsiteX20" fmla="*/ 21403 w 351226"/>
              <a:gd name="connsiteY20" fmla="*/ 279335 h 285372"/>
              <a:gd name="connsiteX21" fmla="*/ 20305 w 351226"/>
              <a:gd name="connsiteY21" fmla="*/ 269457 h 285372"/>
              <a:gd name="connsiteX22" fmla="*/ 69697 w 351226"/>
              <a:gd name="connsiteY22" fmla="*/ 220066 h 285372"/>
              <a:gd name="connsiteX23" fmla="*/ 119088 w 351226"/>
              <a:gd name="connsiteY23" fmla="*/ 269457 h 285372"/>
              <a:gd name="connsiteX24" fmla="*/ 117990 w 351226"/>
              <a:gd name="connsiteY24" fmla="*/ 280433 h 285372"/>
              <a:gd name="connsiteX25" fmla="*/ 132259 w 351226"/>
              <a:gd name="connsiteY25" fmla="*/ 280433 h 285372"/>
              <a:gd name="connsiteX26" fmla="*/ 131161 w 351226"/>
              <a:gd name="connsiteY26" fmla="*/ 269457 h 285372"/>
              <a:gd name="connsiteX27" fmla="*/ 180552 w 351226"/>
              <a:gd name="connsiteY27" fmla="*/ 220066 h 285372"/>
              <a:gd name="connsiteX28" fmla="*/ 229944 w 351226"/>
              <a:gd name="connsiteY28" fmla="*/ 269457 h 285372"/>
              <a:gd name="connsiteX29" fmla="*/ 228846 w 351226"/>
              <a:gd name="connsiteY29" fmla="*/ 274945 h 285372"/>
              <a:gd name="connsiteX30" fmla="*/ 229944 w 351226"/>
              <a:gd name="connsiteY30" fmla="*/ 274945 h 285372"/>
              <a:gd name="connsiteX31" fmla="*/ 235432 w 351226"/>
              <a:gd name="connsiteY31" fmla="*/ 267262 h 285372"/>
              <a:gd name="connsiteX32" fmla="*/ 237627 w 351226"/>
              <a:gd name="connsiteY32" fmla="*/ 257384 h 285372"/>
              <a:gd name="connsiteX33" fmla="*/ 328726 w 351226"/>
              <a:gd name="connsiteY33" fmla="*/ 257384 h 285372"/>
              <a:gd name="connsiteX34" fmla="*/ 342995 w 351226"/>
              <a:gd name="connsiteY34" fmla="*/ 257384 h 285372"/>
              <a:gd name="connsiteX35" fmla="*/ 342995 w 351226"/>
              <a:gd name="connsiteY35" fmla="*/ 234334 h 285372"/>
              <a:gd name="connsiteX36" fmla="*/ 238724 w 351226"/>
              <a:gd name="connsiteY36" fmla="*/ 234334 h 285372"/>
              <a:gd name="connsiteX37" fmla="*/ 238724 w 351226"/>
              <a:gd name="connsiteY37" fmla="*/ 9329 h 285372"/>
              <a:gd name="connsiteX38" fmla="*/ 100429 w 351226"/>
              <a:gd name="connsiteY38" fmla="*/ 167382 h 285372"/>
              <a:gd name="connsiteX39" fmla="*/ 100429 w 351226"/>
              <a:gd name="connsiteY39" fmla="*/ 122381 h 285372"/>
              <a:gd name="connsiteX40" fmla="*/ 32379 w 351226"/>
              <a:gd name="connsiteY40" fmla="*/ 122381 h 285372"/>
              <a:gd name="connsiteX41" fmla="*/ 32379 w 351226"/>
              <a:gd name="connsiteY41" fmla="*/ 54330 h 285372"/>
              <a:gd name="connsiteX42" fmla="*/ 111405 w 351226"/>
              <a:gd name="connsiteY42" fmla="*/ 54330 h 285372"/>
              <a:gd name="connsiteX43" fmla="*/ 127868 w 351226"/>
              <a:gd name="connsiteY43" fmla="*/ 58721 h 285372"/>
              <a:gd name="connsiteX44" fmla="*/ 139942 w 351226"/>
              <a:gd name="connsiteY44" fmla="*/ 70794 h 285372"/>
              <a:gd name="connsiteX45" fmla="*/ 143235 w 351226"/>
              <a:gd name="connsiteY45" fmla="*/ 77380 h 285372"/>
              <a:gd name="connsiteX46" fmla="*/ 146527 w 351226"/>
              <a:gd name="connsiteY46" fmla="*/ 86160 h 285372"/>
              <a:gd name="connsiteX47" fmla="*/ 149820 w 351226"/>
              <a:gd name="connsiteY47" fmla="*/ 94941 h 285372"/>
              <a:gd name="connsiteX48" fmla="*/ 152015 w 351226"/>
              <a:gd name="connsiteY48" fmla="*/ 101527 h 285372"/>
              <a:gd name="connsiteX49" fmla="*/ 164089 w 351226"/>
              <a:gd name="connsiteY49" fmla="*/ 135552 h 285372"/>
              <a:gd name="connsiteX50" fmla="*/ 176162 w 351226"/>
              <a:gd name="connsiteY50" fmla="*/ 169577 h 285372"/>
              <a:gd name="connsiteX51" fmla="*/ 100429 w 351226"/>
              <a:gd name="connsiteY51" fmla="*/ 169577 h 28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1226" h="285372">
                <a:moveTo>
                  <a:pt x="235432" y="9329"/>
                </a:moveTo>
                <a:lnTo>
                  <a:pt x="212382" y="9329"/>
                </a:lnTo>
                <a:lnTo>
                  <a:pt x="212382" y="167382"/>
                </a:lnTo>
                <a:lnTo>
                  <a:pt x="198114" y="167382"/>
                </a:lnTo>
                <a:cubicBezTo>
                  <a:pt x="195919" y="159699"/>
                  <a:pt x="192626" y="152016"/>
                  <a:pt x="190431" y="144332"/>
                </a:cubicBezTo>
                <a:cubicBezTo>
                  <a:pt x="188236" y="136649"/>
                  <a:pt x="184943" y="128966"/>
                  <a:pt x="182748" y="121283"/>
                </a:cubicBezTo>
                <a:cubicBezTo>
                  <a:pt x="180552" y="114698"/>
                  <a:pt x="178357" y="107015"/>
                  <a:pt x="175065" y="100429"/>
                </a:cubicBezTo>
                <a:cubicBezTo>
                  <a:pt x="172869" y="93844"/>
                  <a:pt x="169577" y="87258"/>
                  <a:pt x="167381" y="79575"/>
                </a:cubicBezTo>
                <a:cubicBezTo>
                  <a:pt x="166284" y="76282"/>
                  <a:pt x="165186" y="72989"/>
                  <a:pt x="164089" y="69697"/>
                </a:cubicBezTo>
                <a:cubicBezTo>
                  <a:pt x="162991" y="66404"/>
                  <a:pt x="161894" y="63111"/>
                  <a:pt x="159698" y="59818"/>
                </a:cubicBezTo>
                <a:cubicBezTo>
                  <a:pt x="154210" y="51038"/>
                  <a:pt x="147625" y="44452"/>
                  <a:pt x="138844" y="38964"/>
                </a:cubicBezTo>
                <a:cubicBezTo>
                  <a:pt x="130064" y="33476"/>
                  <a:pt x="121283" y="31281"/>
                  <a:pt x="110307" y="31281"/>
                </a:cubicBezTo>
                <a:lnTo>
                  <a:pt x="32379" y="31281"/>
                </a:lnTo>
                <a:cubicBezTo>
                  <a:pt x="29086" y="31281"/>
                  <a:pt x="25793" y="32379"/>
                  <a:pt x="23598" y="33476"/>
                </a:cubicBezTo>
                <a:cubicBezTo>
                  <a:pt x="20305" y="34574"/>
                  <a:pt x="18110" y="36769"/>
                  <a:pt x="15915" y="38964"/>
                </a:cubicBezTo>
                <a:cubicBezTo>
                  <a:pt x="13720" y="41159"/>
                  <a:pt x="12622" y="43355"/>
                  <a:pt x="11525" y="45550"/>
                </a:cubicBezTo>
                <a:cubicBezTo>
                  <a:pt x="10427" y="48843"/>
                  <a:pt x="9329" y="51038"/>
                  <a:pt x="9329" y="54330"/>
                </a:cubicBezTo>
                <a:lnTo>
                  <a:pt x="9329" y="258481"/>
                </a:lnTo>
                <a:cubicBezTo>
                  <a:pt x="9329" y="261774"/>
                  <a:pt x="10427" y="265067"/>
                  <a:pt x="11525" y="268360"/>
                </a:cubicBezTo>
                <a:cubicBezTo>
                  <a:pt x="12622" y="271652"/>
                  <a:pt x="14817" y="273848"/>
                  <a:pt x="17013" y="276043"/>
                </a:cubicBezTo>
                <a:cubicBezTo>
                  <a:pt x="18110" y="277140"/>
                  <a:pt x="19208" y="278238"/>
                  <a:pt x="21403" y="279335"/>
                </a:cubicBezTo>
                <a:cubicBezTo>
                  <a:pt x="20305" y="274945"/>
                  <a:pt x="20305" y="272750"/>
                  <a:pt x="20305" y="269457"/>
                </a:cubicBezTo>
                <a:cubicBezTo>
                  <a:pt x="20305" y="242018"/>
                  <a:pt x="42257" y="220066"/>
                  <a:pt x="69697" y="220066"/>
                </a:cubicBezTo>
                <a:cubicBezTo>
                  <a:pt x="97136" y="220066"/>
                  <a:pt x="119088" y="242018"/>
                  <a:pt x="119088" y="269457"/>
                </a:cubicBezTo>
                <a:cubicBezTo>
                  <a:pt x="119088" y="273848"/>
                  <a:pt x="117990" y="277140"/>
                  <a:pt x="117990" y="280433"/>
                </a:cubicBezTo>
                <a:lnTo>
                  <a:pt x="132259" y="280433"/>
                </a:lnTo>
                <a:cubicBezTo>
                  <a:pt x="131161" y="277140"/>
                  <a:pt x="131161" y="272750"/>
                  <a:pt x="131161" y="269457"/>
                </a:cubicBezTo>
                <a:cubicBezTo>
                  <a:pt x="131161" y="242018"/>
                  <a:pt x="153113" y="220066"/>
                  <a:pt x="180552" y="220066"/>
                </a:cubicBezTo>
                <a:cubicBezTo>
                  <a:pt x="207992" y="220066"/>
                  <a:pt x="229944" y="242018"/>
                  <a:pt x="229944" y="269457"/>
                </a:cubicBezTo>
                <a:cubicBezTo>
                  <a:pt x="229944" y="271652"/>
                  <a:pt x="229944" y="273848"/>
                  <a:pt x="228846" y="274945"/>
                </a:cubicBezTo>
                <a:cubicBezTo>
                  <a:pt x="228846" y="274945"/>
                  <a:pt x="228846" y="274945"/>
                  <a:pt x="229944" y="274945"/>
                </a:cubicBezTo>
                <a:cubicBezTo>
                  <a:pt x="232139" y="272750"/>
                  <a:pt x="234334" y="270555"/>
                  <a:pt x="235432" y="267262"/>
                </a:cubicBezTo>
                <a:cubicBezTo>
                  <a:pt x="236529" y="263969"/>
                  <a:pt x="237627" y="261774"/>
                  <a:pt x="237627" y="257384"/>
                </a:cubicBezTo>
                <a:lnTo>
                  <a:pt x="328726" y="257384"/>
                </a:lnTo>
                <a:lnTo>
                  <a:pt x="342995" y="257384"/>
                </a:lnTo>
                <a:lnTo>
                  <a:pt x="342995" y="234334"/>
                </a:lnTo>
                <a:lnTo>
                  <a:pt x="238724" y="234334"/>
                </a:lnTo>
                <a:lnTo>
                  <a:pt x="238724" y="9329"/>
                </a:lnTo>
                <a:close/>
                <a:moveTo>
                  <a:pt x="100429" y="167382"/>
                </a:moveTo>
                <a:lnTo>
                  <a:pt x="100429" y="122381"/>
                </a:lnTo>
                <a:lnTo>
                  <a:pt x="32379" y="122381"/>
                </a:lnTo>
                <a:lnTo>
                  <a:pt x="32379" y="54330"/>
                </a:lnTo>
                <a:lnTo>
                  <a:pt x="111405" y="54330"/>
                </a:lnTo>
                <a:cubicBezTo>
                  <a:pt x="117990" y="54330"/>
                  <a:pt x="123478" y="55428"/>
                  <a:pt x="127868" y="58721"/>
                </a:cubicBezTo>
                <a:cubicBezTo>
                  <a:pt x="133356" y="62014"/>
                  <a:pt x="136649" y="66404"/>
                  <a:pt x="139942" y="70794"/>
                </a:cubicBezTo>
                <a:cubicBezTo>
                  <a:pt x="141039" y="72989"/>
                  <a:pt x="142137" y="75185"/>
                  <a:pt x="143235" y="77380"/>
                </a:cubicBezTo>
                <a:cubicBezTo>
                  <a:pt x="144332" y="79575"/>
                  <a:pt x="145430" y="82868"/>
                  <a:pt x="146527" y="86160"/>
                </a:cubicBezTo>
                <a:cubicBezTo>
                  <a:pt x="147625" y="89453"/>
                  <a:pt x="148723" y="91648"/>
                  <a:pt x="149820" y="94941"/>
                </a:cubicBezTo>
                <a:cubicBezTo>
                  <a:pt x="150918" y="97136"/>
                  <a:pt x="150918" y="99331"/>
                  <a:pt x="152015" y="101527"/>
                </a:cubicBezTo>
                <a:cubicBezTo>
                  <a:pt x="156406" y="112502"/>
                  <a:pt x="159698" y="124576"/>
                  <a:pt x="164089" y="135552"/>
                </a:cubicBezTo>
                <a:cubicBezTo>
                  <a:pt x="168479" y="146528"/>
                  <a:pt x="171772" y="157503"/>
                  <a:pt x="176162" y="169577"/>
                </a:cubicBezTo>
                <a:lnTo>
                  <a:pt x="100429" y="169577"/>
                </a:lnTo>
                <a:close/>
              </a:path>
            </a:pathLst>
          </a:custGeom>
          <a:solidFill>
            <a:schemeClr val="accent5"/>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10D586-BA7D-4780-8C9E-24F7B1966164}"/>
              </a:ext>
            </a:extLst>
          </p:cNvPr>
          <p:cNvSpPr/>
          <p:nvPr/>
        </p:nvSpPr>
        <p:spPr>
          <a:xfrm>
            <a:off x="3927084" y="2863189"/>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3ED26D32-2153-43AC-B655-5D1666BCB801}"/>
              </a:ext>
            </a:extLst>
          </p:cNvPr>
          <p:cNvSpPr/>
          <p:nvPr/>
        </p:nvSpPr>
        <p:spPr>
          <a:xfrm>
            <a:off x="3927084" y="2930142"/>
            <a:ext cx="98783" cy="54879"/>
          </a:xfrm>
          <a:custGeom>
            <a:avLst/>
            <a:gdLst>
              <a:gd name="connsiteX0" fmla="*/ 9329 w 98782"/>
              <a:gd name="connsiteY0" fmla="*/ 55428 h 54879"/>
              <a:gd name="connsiteX1" fmla="*/ 55428 w 98782"/>
              <a:gd name="connsiteY1" fmla="*/ 55428 h 54879"/>
              <a:gd name="connsiteX2" fmla="*/ 91648 w 98782"/>
              <a:gd name="connsiteY2" fmla="*/ 55428 h 54879"/>
              <a:gd name="connsiteX3" fmla="*/ 91648 w 98782"/>
              <a:gd name="connsiteY3" fmla="*/ 9329 h 54879"/>
              <a:gd name="connsiteX4" fmla="*/ 9329 w 98782"/>
              <a:gd name="connsiteY4" fmla="*/ 9329 h 54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82" h="54879">
                <a:moveTo>
                  <a:pt x="9329" y="55428"/>
                </a:moveTo>
                <a:lnTo>
                  <a:pt x="55428" y="55428"/>
                </a:lnTo>
                <a:lnTo>
                  <a:pt x="91648" y="55428"/>
                </a:lnTo>
                <a:lnTo>
                  <a:pt x="91648" y="9329"/>
                </a:lnTo>
                <a:lnTo>
                  <a:pt x="9329" y="9329"/>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D66BD257-6204-49AF-89C8-8085E05D2C26}"/>
              </a:ext>
            </a:extLst>
          </p:cNvPr>
          <p:cNvSpPr/>
          <p:nvPr/>
        </p:nvSpPr>
        <p:spPr>
          <a:xfrm>
            <a:off x="3703177" y="2993802"/>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5185"/>
                  <a:pt x="83965" y="58721"/>
                </a:cubicBezTo>
                <a:cubicBezTo>
                  <a:pt x="85063" y="55428"/>
                  <a:pt x="86160" y="51038"/>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chemeClr val="bg2">
              <a:lumMod val="10000"/>
            </a:schemeClr>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1998B00-E637-4CAD-945A-0C1F957C2B95}"/>
              </a:ext>
            </a:extLst>
          </p:cNvPr>
          <p:cNvSpPr/>
          <p:nvPr/>
        </p:nvSpPr>
        <p:spPr>
          <a:xfrm>
            <a:off x="3812936" y="2993802"/>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4087"/>
                  <a:pt x="83965" y="58721"/>
                </a:cubicBezTo>
                <a:cubicBezTo>
                  <a:pt x="85063" y="55428"/>
                  <a:pt x="86160" y="52135"/>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chemeClr val="bg2">
              <a:lumMod val="10000"/>
            </a:schemeClr>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4762B1E7-48C2-4BFF-BED4-60D4682FCEF7}"/>
              </a:ext>
            </a:extLst>
          </p:cNvPr>
          <p:cNvGrpSpPr/>
          <p:nvPr/>
        </p:nvGrpSpPr>
        <p:grpSpPr>
          <a:xfrm>
            <a:off x="2596843" y="2802243"/>
            <a:ext cx="407761" cy="254371"/>
            <a:chOff x="2597788" y="2500734"/>
            <a:chExt cx="407761" cy="254371"/>
          </a:xfrm>
        </p:grpSpPr>
        <p:sp>
          <p:nvSpPr>
            <p:cNvPr id="157" name="Freeform: Shape 156">
              <a:extLst>
                <a:ext uri="{FF2B5EF4-FFF2-40B4-BE49-F238E27FC236}">
                  <a16:creationId xmlns:a16="http://schemas.microsoft.com/office/drawing/2014/main" id="{93A95F45-EB67-470C-9713-F34BD920E35F}"/>
                </a:ext>
              </a:extLst>
            </p:cNvPr>
            <p:cNvSpPr/>
            <p:nvPr/>
          </p:nvSpPr>
          <p:spPr>
            <a:xfrm>
              <a:off x="2597788"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86149942-61C0-49E9-8F21-4B27719C2D49}"/>
                </a:ext>
              </a:extLst>
            </p:cNvPr>
            <p:cNvSpPr/>
            <p:nvPr/>
          </p:nvSpPr>
          <p:spPr>
            <a:xfrm>
              <a:off x="2664882" y="2500734"/>
              <a:ext cx="27109" cy="42923"/>
            </a:xfrm>
            <a:custGeom>
              <a:avLst/>
              <a:gdLst>
                <a:gd name="connsiteX0" fmla="*/ 58450 w 57150"/>
                <a:gd name="connsiteY0" fmla="*/ 88930 h 90487"/>
                <a:gd name="connsiteX1" fmla="*/ 58450 w 57150"/>
                <a:gd name="connsiteY1" fmla="*/ 32256 h 90487"/>
                <a:gd name="connsiteX2" fmla="*/ 56545 w 57150"/>
                <a:gd name="connsiteY2" fmla="*/ 20350 h 90487"/>
                <a:gd name="connsiteX3" fmla="*/ 50830 w 57150"/>
                <a:gd name="connsiteY3" fmla="*/ 10825 h 90487"/>
                <a:gd name="connsiteX4" fmla="*/ 41781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450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450" y="88930"/>
                  </a:moveTo>
                  <a:lnTo>
                    <a:pt x="58450" y="32256"/>
                  </a:lnTo>
                  <a:cubicBezTo>
                    <a:pt x="58450" y="27970"/>
                    <a:pt x="57974" y="24160"/>
                    <a:pt x="56545" y="20350"/>
                  </a:cubicBezTo>
                  <a:cubicBezTo>
                    <a:pt x="55116" y="16540"/>
                    <a:pt x="53687" y="13206"/>
                    <a:pt x="50830" y="10825"/>
                  </a:cubicBezTo>
                  <a:cubicBezTo>
                    <a:pt x="47972" y="8444"/>
                    <a:pt x="45591" y="6062"/>
                    <a:pt x="41781" y="4634"/>
                  </a:cubicBezTo>
                  <a:cubicBezTo>
                    <a:pt x="38924" y="2729"/>
                    <a:pt x="34637" y="1776"/>
                    <a:pt x="30351" y="1776"/>
                  </a:cubicBezTo>
                  <a:cubicBezTo>
                    <a:pt x="26065" y="1776"/>
                    <a:pt x="21779" y="2729"/>
                    <a:pt x="18445" y="4157"/>
                  </a:cubicBezTo>
                  <a:cubicBezTo>
                    <a:pt x="14635" y="5586"/>
                    <a:pt x="11777" y="7967"/>
                    <a:pt x="9396" y="10349"/>
                  </a:cubicBezTo>
                  <a:cubicBezTo>
                    <a:pt x="7015" y="13206"/>
                    <a:pt x="4634" y="16064"/>
                    <a:pt x="3681" y="19874"/>
                  </a:cubicBezTo>
                  <a:cubicBezTo>
                    <a:pt x="2252" y="23684"/>
                    <a:pt x="1776" y="27494"/>
                    <a:pt x="1776" y="31780"/>
                  </a:cubicBezTo>
                  <a:lnTo>
                    <a:pt x="1776" y="88454"/>
                  </a:lnTo>
                  <a:lnTo>
                    <a:pt x="58450" y="88454"/>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9C67AFC2-2E0D-4C88-8865-7415630EFD99}"/>
                </a:ext>
              </a:extLst>
            </p:cNvPr>
            <p:cNvSpPr/>
            <p:nvPr/>
          </p:nvSpPr>
          <p:spPr>
            <a:xfrm>
              <a:off x="2664430"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0341F0B-D0E9-437C-AD85-0D5B3B3416FA}"/>
                </a:ext>
              </a:extLst>
            </p:cNvPr>
            <p:cNvSpPr/>
            <p:nvPr/>
          </p:nvSpPr>
          <p:spPr>
            <a:xfrm>
              <a:off x="2845155"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E2C5B956-4EF6-4B88-9D6C-8226198C5A42}"/>
                </a:ext>
              </a:extLst>
            </p:cNvPr>
            <p:cNvSpPr/>
            <p:nvPr/>
          </p:nvSpPr>
          <p:spPr>
            <a:xfrm>
              <a:off x="2912249" y="2500734"/>
              <a:ext cx="27109" cy="42923"/>
            </a:xfrm>
            <a:custGeom>
              <a:avLst/>
              <a:gdLst>
                <a:gd name="connsiteX0" fmla="*/ 58926 w 57150"/>
                <a:gd name="connsiteY0" fmla="*/ 88930 h 90487"/>
                <a:gd name="connsiteX1" fmla="*/ 58926 w 57150"/>
                <a:gd name="connsiteY1" fmla="*/ 32256 h 90487"/>
                <a:gd name="connsiteX2" fmla="*/ 57021 w 57150"/>
                <a:gd name="connsiteY2" fmla="*/ 20350 h 90487"/>
                <a:gd name="connsiteX3" fmla="*/ 51306 w 57150"/>
                <a:gd name="connsiteY3" fmla="*/ 10825 h 90487"/>
                <a:gd name="connsiteX4" fmla="*/ 42257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926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926" y="88930"/>
                  </a:moveTo>
                  <a:lnTo>
                    <a:pt x="58926" y="32256"/>
                  </a:lnTo>
                  <a:cubicBezTo>
                    <a:pt x="58926" y="27970"/>
                    <a:pt x="58450" y="24160"/>
                    <a:pt x="57021" y="20350"/>
                  </a:cubicBezTo>
                  <a:cubicBezTo>
                    <a:pt x="55592" y="16540"/>
                    <a:pt x="54164" y="13206"/>
                    <a:pt x="51306" y="10825"/>
                  </a:cubicBezTo>
                  <a:cubicBezTo>
                    <a:pt x="48925" y="7967"/>
                    <a:pt x="46067" y="6062"/>
                    <a:pt x="42257" y="4634"/>
                  </a:cubicBezTo>
                  <a:cubicBezTo>
                    <a:pt x="38924" y="2729"/>
                    <a:pt x="35114" y="1776"/>
                    <a:pt x="30351" y="1776"/>
                  </a:cubicBezTo>
                  <a:cubicBezTo>
                    <a:pt x="26065" y="1776"/>
                    <a:pt x="21779" y="2729"/>
                    <a:pt x="18445" y="4157"/>
                  </a:cubicBezTo>
                  <a:cubicBezTo>
                    <a:pt x="14635" y="5586"/>
                    <a:pt x="11777" y="7967"/>
                    <a:pt x="9396" y="10349"/>
                  </a:cubicBezTo>
                  <a:cubicBezTo>
                    <a:pt x="7015" y="12730"/>
                    <a:pt x="4634" y="16064"/>
                    <a:pt x="3681" y="19874"/>
                  </a:cubicBezTo>
                  <a:cubicBezTo>
                    <a:pt x="2252" y="23684"/>
                    <a:pt x="1776" y="27494"/>
                    <a:pt x="1776" y="31780"/>
                  </a:cubicBezTo>
                  <a:lnTo>
                    <a:pt x="1776" y="88454"/>
                  </a:lnTo>
                  <a:lnTo>
                    <a:pt x="58926" y="88454"/>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206419B7-AFAC-48E5-A77D-92BED4C84717}"/>
                </a:ext>
              </a:extLst>
            </p:cNvPr>
            <p:cNvSpPr/>
            <p:nvPr/>
          </p:nvSpPr>
          <p:spPr>
            <a:xfrm>
              <a:off x="2912024"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9C9C8612-3A50-45CC-B31D-C3BD7898790A}"/>
                </a:ext>
              </a:extLst>
            </p:cNvPr>
            <p:cNvSpPr/>
            <p:nvPr/>
          </p:nvSpPr>
          <p:spPr>
            <a:xfrm>
              <a:off x="2716388" y="2608265"/>
              <a:ext cx="171689" cy="85845"/>
            </a:xfrm>
            <a:custGeom>
              <a:avLst/>
              <a:gdLst>
                <a:gd name="connsiteX0" fmla="*/ 1776 w 361950"/>
                <a:gd name="connsiteY0" fmla="*/ 1776 h 180975"/>
                <a:gd name="connsiteX1" fmla="*/ 362298 w 361950"/>
                <a:gd name="connsiteY1" fmla="*/ 1776 h 180975"/>
                <a:gd name="connsiteX2" fmla="*/ 362298 w 361950"/>
                <a:gd name="connsiteY2" fmla="*/ 182275 h 180975"/>
                <a:gd name="connsiteX3" fmla="*/ 1776 w 361950"/>
                <a:gd name="connsiteY3" fmla="*/ 182275 h 180975"/>
              </a:gdLst>
              <a:ahLst/>
              <a:cxnLst>
                <a:cxn ang="0">
                  <a:pos x="connsiteX0" y="connsiteY0"/>
                </a:cxn>
                <a:cxn ang="0">
                  <a:pos x="connsiteX1" y="connsiteY1"/>
                </a:cxn>
                <a:cxn ang="0">
                  <a:pos x="connsiteX2" y="connsiteY2"/>
                </a:cxn>
                <a:cxn ang="0">
                  <a:pos x="connsiteX3" y="connsiteY3"/>
                </a:cxn>
              </a:cxnLst>
              <a:rect l="l" t="t" r="r" b="b"/>
              <a:pathLst>
                <a:path w="361950" h="180975">
                  <a:moveTo>
                    <a:pt x="1776" y="1776"/>
                  </a:moveTo>
                  <a:lnTo>
                    <a:pt x="362298" y="1776"/>
                  </a:lnTo>
                  <a:lnTo>
                    <a:pt x="362298" y="182275"/>
                  </a:lnTo>
                  <a:lnTo>
                    <a:pt x="1776" y="18227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3654AA65-475D-4B44-A7DC-516A281B085D}"/>
                </a:ext>
              </a:extLst>
            </p:cNvPr>
            <p:cNvSpPr/>
            <p:nvPr/>
          </p:nvSpPr>
          <p:spPr>
            <a:xfrm>
              <a:off x="2607050" y="2669260"/>
              <a:ext cx="85844" cy="85845"/>
            </a:xfrm>
            <a:custGeom>
              <a:avLst/>
              <a:gdLst>
                <a:gd name="connsiteX0" fmla="*/ 1776 w 180975"/>
                <a:gd name="connsiteY0" fmla="*/ 179894 h 180975"/>
                <a:gd name="connsiteX1" fmla="*/ 53211 w 180975"/>
                <a:gd name="connsiteY1" fmla="*/ 179894 h 180975"/>
                <a:gd name="connsiteX2" fmla="*/ 180370 w 180975"/>
                <a:gd name="connsiteY2" fmla="*/ 53687 h 180975"/>
                <a:gd name="connsiteX3" fmla="*/ 180370 w 180975"/>
                <a:gd name="connsiteY3" fmla="*/ 1776 h 180975"/>
                <a:gd name="connsiteX4" fmla="*/ 1776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76" y="179894"/>
                  </a:moveTo>
                  <a:lnTo>
                    <a:pt x="53211" y="179894"/>
                  </a:lnTo>
                  <a:cubicBezTo>
                    <a:pt x="53687" y="110361"/>
                    <a:pt x="110837" y="53687"/>
                    <a:pt x="180370" y="53687"/>
                  </a:cubicBezTo>
                  <a:lnTo>
                    <a:pt x="180370" y="1776"/>
                  </a:lnTo>
                  <a:cubicBezTo>
                    <a:pt x="82262" y="1776"/>
                    <a:pt x="2252" y="81786"/>
                    <a:pt x="1776" y="179894"/>
                  </a:cubicBez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4A18BD84-6868-479B-9E3A-CA9B15BEFF36}"/>
                </a:ext>
              </a:extLst>
            </p:cNvPr>
            <p:cNvSpPr/>
            <p:nvPr/>
          </p:nvSpPr>
          <p:spPr>
            <a:xfrm>
              <a:off x="2912024" y="2669260"/>
              <a:ext cx="85844" cy="85845"/>
            </a:xfrm>
            <a:custGeom>
              <a:avLst/>
              <a:gdLst>
                <a:gd name="connsiteX0" fmla="*/ 180370 w 180975"/>
                <a:gd name="connsiteY0" fmla="*/ 179894 h 180975"/>
                <a:gd name="connsiteX1" fmla="*/ 128935 w 180975"/>
                <a:gd name="connsiteY1" fmla="*/ 179894 h 180975"/>
                <a:gd name="connsiteX2" fmla="*/ 1776 w 180975"/>
                <a:gd name="connsiteY2" fmla="*/ 53687 h 180975"/>
                <a:gd name="connsiteX3" fmla="*/ 1776 w 180975"/>
                <a:gd name="connsiteY3" fmla="*/ 1776 h 180975"/>
                <a:gd name="connsiteX4" fmla="*/ 180370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80370" y="179894"/>
                  </a:moveTo>
                  <a:lnTo>
                    <a:pt x="128935" y="179894"/>
                  </a:lnTo>
                  <a:cubicBezTo>
                    <a:pt x="128459" y="109885"/>
                    <a:pt x="71785" y="53687"/>
                    <a:pt x="1776" y="53687"/>
                  </a:cubicBezTo>
                  <a:lnTo>
                    <a:pt x="1776" y="1776"/>
                  </a:lnTo>
                  <a:cubicBezTo>
                    <a:pt x="99884" y="1776"/>
                    <a:pt x="179894" y="81786"/>
                    <a:pt x="180370" y="179894"/>
                  </a:cubicBez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90" name="Graphic 12">
            <a:extLst>
              <a:ext uri="{FF2B5EF4-FFF2-40B4-BE49-F238E27FC236}">
                <a16:creationId xmlns:a16="http://schemas.microsoft.com/office/drawing/2014/main" id="{63A92DA5-8F0D-46BA-8E8B-A41EBEE53B20}"/>
              </a:ext>
            </a:extLst>
          </p:cNvPr>
          <p:cNvGrpSpPr/>
          <p:nvPr/>
        </p:nvGrpSpPr>
        <p:grpSpPr>
          <a:xfrm>
            <a:off x="7121730" y="2766832"/>
            <a:ext cx="375597" cy="429708"/>
            <a:chOff x="7122675" y="2465323"/>
            <a:chExt cx="375597" cy="429708"/>
          </a:xfrm>
        </p:grpSpPr>
        <p:sp>
          <p:nvSpPr>
            <p:cNvPr id="191" name="Freeform: Shape 190">
              <a:extLst>
                <a:ext uri="{FF2B5EF4-FFF2-40B4-BE49-F238E27FC236}">
                  <a16:creationId xmlns:a16="http://schemas.microsoft.com/office/drawing/2014/main" id="{5C187B06-CA81-4D39-962B-33186C8C52F5}"/>
                </a:ext>
              </a:extLst>
            </p:cNvPr>
            <p:cNvSpPr/>
            <p:nvPr/>
          </p:nvSpPr>
          <p:spPr>
            <a:xfrm>
              <a:off x="7122675" y="2465323"/>
              <a:ext cx="375597" cy="429708"/>
            </a:xfrm>
            <a:custGeom>
              <a:avLst/>
              <a:gdLst>
                <a:gd name="connsiteX0" fmla="*/ 325384 w 375596"/>
                <a:gd name="connsiteY0" fmla="*/ 415304 h 429707"/>
                <a:gd name="connsiteX1" fmla="*/ 325384 w 375596"/>
                <a:gd name="connsiteY1" fmla="*/ 144589 h 429707"/>
                <a:gd name="connsiteX2" fmla="*/ 318859 w 375596"/>
                <a:gd name="connsiteY2" fmla="*/ 142042 h 429707"/>
                <a:gd name="connsiteX3" fmla="*/ 299761 w 375596"/>
                <a:gd name="connsiteY3" fmla="*/ 136472 h 429707"/>
                <a:gd name="connsiteX4" fmla="*/ 280345 w 375596"/>
                <a:gd name="connsiteY4" fmla="*/ 130902 h 429707"/>
                <a:gd name="connsiteX5" fmla="*/ 260928 w 375596"/>
                <a:gd name="connsiteY5" fmla="*/ 125331 h 429707"/>
                <a:gd name="connsiteX6" fmla="*/ 250106 w 375596"/>
                <a:gd name="connsiteY6" fmla="*/ 122148 h 429707"/>
                <a:gd name="connsiteX7" fmla="*/ 250106 w 375596"/>
                <a:gd name="connsiteY7" fmla="*/ 101140 h 429707"/>
                <a:gd name="connsiteX8" fmla="*/ 250106 w 375596"/>
                <a:gd name="connsiteY8" fmla="*/ 101140 h 429707"/>
                <a:gd name="connsiteX9" fmla="*/ 250106 w 375596"/>
                <a:gd name="connsiteY9" fmla="*/ 1194 h 429707"/>
                <a:gd name="connsiteX10" fmla="*/ 230053 w 375596"/>
                <a:gd name="connsiteY10" fmla="*/ 5968 h 429707"/>
                <a:gd name="connsiteX11" fmla="*/ 204907 w 375596"/>
                <a:gd name="connsiteY11" fmla="*/ 11379 h 429707"/>
                <a:gd name="connsiteX12" fmla="*/ 178329 w 375596"/>
                <a:gd name="connsiteY12" fmla="*/ 16950 h 429707"/>
                <a:gd name="connsiteX13" fmla="*/ 153183 w 375596"/>
                <a:gd name="connsiteY13" fmla="*/ 22361 h 429707"/>
                <a:gd name="connsiteX14" fmla="*/ 126923 w 375596"/>
                <a:gd name="connsiteY14" fmla="*/ 27931 h 429707"/>
                <a:gd name="connsiteX15" fmla="*/ 101459 w 375596"/>
                <a:gd name="connsiteY15" fmla="*/ 33501 h 429707"/>
                <a:gd name="connsiteX16" fmla="*/ 73926 w 375596"/>
                <a:gd name="connsiteY16" fmla="*/ 39390 h 429707"/>
                <a:gd name="connsiteX17" fmla="*/ 55623 w 375596"/>
                <a:gd name="connsiteY17" fmla="*/ 42732 h 429707"/>
                <a:gd name="connsiteX18" fmla="*/ 50849 w 375596"/>
                <a:gd name="connsiteY18" fmla="*/ 48621 h 429707"/>
                <a:gd name="connsiteX19" fmla="*/ 50849 w 375596"/>
                <a:gd name="connsiteY19" fmla="*/ 410530 h 429707"/>
                <a:gd name="connsiteX20" fmla="*/ 50849 w 375596"/>
                <a:gd name="connsiteY20" fmla="*/ 415304 h 429707"/>
                <a:gd name="connsiteX21" fmla="*/ 1194 w 375596"/>
                <a:gd name="connsiteY21" fmla="*/ 415304 h 429707"/>
                <a:gd name="connsiteX22" fmla="*/ 1194 w 375596"/>
                <a:gd name="connsiteY22" fmla="*/ 429787 h 429707"/>
                <a:gd name="connsiteX23" fmla="*/ 375039 w 375596"/>
                <a:gd name="connsiteY23" fmla="*/ 429787 h 429707"/>
                <a:gd name="connsiteX24" fmla="*/ 375039 w 375596"/>
                <a:gd name="connsiteY24" fmla="*/ 415145 h 429707"/>
                <a:gd name="connsiteX25" fmla="*/ 325384 w 375596"/>
                <a:gd name="connsiteY25" fmla="*/ 415304 h 429707"/>
                <a:gd name="connsiteX26" fmla="*/ 175305 w 375596"/>
                <a:gd name="connsiteY26" fmla="*/ 100981 h 429707"/>
                <a:gd name="connsiteX27" fmla="*/ 175305 w 375596"/>
                <a:gd name="connsiteY27" fmla="*/ 405278 h 429707"/>
                <a:gd name="connsiteX28" fmla="*/ 175305 w 375596"/>
                <a:gd name="connsiteY28" fmla="*/ 415145 h 429707"/>
                <a:gd name="connsiteX29" fmla="*/ 163050 w 375596"/>
                <a:gd name="connsiteY29" fmla="*/ 415145 h 429707"/>
                <a:gd name="connsiteX30" fmla="*/ 63103 w 375596"/>
                <a:gd name="connsiteY30" fmla="*/ 415145 h 429707"/>
                <a:gd name="connsiteX31" fmla="*/ 63103 w 375596"/>
                <a:gd name="connsiteY31" fmla="*/ 414986 h 429707"/>
                <a:gd name="connsiteX32" fmla="*/ 63103 w 375596"/>
                <a:gd name="connsiteY32" fmla="*/ 410689 h 429707"/>
                <a:gd name="connsiteX33" fmla="*/ 63103 w 375596"/>
                <a:gd name="connsiteY33" fmla="*/ 60239 h 429707"/>
                <a:gd name="connsiteX34" fmla="*/ 67082 w 375596"/>
                <a:gd name="connsiteY34" fmla="*/ 55464 h 429707"/>
                <a:gd name="connsiteX35" fmla="*/ 95252 w 375596"/>
                <a:gd name="connsiteY35" fmla="*/ 49576 h 429707"/>
                <a:gd name="connsiteX36" fmla="*/ 117056 w 375596"/>
                <a:gd name="connsiteY36" fmla="*/ 44801 h 429707"/>
                <a:gd name="connsiteX37" fmla="*/ 142997 w 375596"/>
                <a:gd name="connsiteY37" fmla="*/ 39231 h 429707"/>
                <a:gd name="connsiteX38" fmla="*/ 168780 w 375596"/>
                <a:gd name="connsiteY38" fmla="*/ 33660 h 429707"/>
                <a:gd name="connsiteX39" fmla="*/ 194562 w 375596"/>
                <a:gd name="connsiteY39" fmla="*/ 28090 h 429707"/>
                <a:gd name="connsiteX40" fmla="*/ 220504 w 375596"/>
                <a:gd name="connsiteY40" fmla="*/ 22520 h 429707"/>
                <a:gd name="connsiteX41" fmla="*/ 237692 w 375596"/>
                <a:gd name="connsiteY41" fmla="*/ 18382 h 429707"/>
                <a:gd name="connsiteX42" fmla="*/ 237692 w 375596"/>
                <a:gd name="connsiteY42" fmla="*/ 82042 h 429707"/>
                <a:gd name="connsiteX43" fmla="*/ 237692 w 375596"/>
                <a:gd name="connsiteY43" fmla="*/ 82361 h 429707"/>
                <a:gd name="connsiteX44" fmla="*/ 237692 w 375596"/>
                <a:gd name="connsiteY44" fmla="*/ 97162 h 429707"/>
                <a:gd name="connsiteX45" fmla="*/ 237692 w 375596"/>
                <a:gd name="connsiteY45" fmla="*/ 118647 h 429707"/>
                <a:gd name="connsiteX46" fmla="*/ 222254 w 375596"/>
                <a:gd name="connsiteY46" fmla="*/ 114191 h 429707"/>
                <a:gd name="connsiteX47" fmla="*/ 195517 w 375596"/>
                <a:gd name="connsiteY47" fmla="*/ 106711 h 429707"/>
                <a:gd name="connsiteX48" fmla="*/ 186127 w 375596"/>
                <a:gd name="connsiteY48" fmla="*/ 104323 h 429707"/>
                <a:gd name="connsiteX49" fmla="*/ 175305 w 375596"/>
                <a:gd name="connsiteY49" fmla="*/ 100981 h 429707"/>
                <a:gd name="connsiteX50" fmla="*/ 312811 w 375596"/>
                <a:gd name="connsiteY50" fmla="*/ 410689 h 429707"/>
                <a:gd name="connsiteX51" fmla="*/ 312811 w 375596"/>
                <a:gd name="connsiteY51" fmla="*/ 414986 h 429707"/>
                <a:gd name="connsiteX52" fmla="*/ 188196 w 375596"/>
                <a:gd name="connsiteY52" fmla="*/ 414986 h 429707"/>
                <a:gd name="connsiteX53" fmla="*/ 188196 w 375596"/>
                <a:gd name="connsiteY53" fmla="*/ 119443 h 429707"/>
                <a:gd name="connsiteX54" fmla="*/ 212387 w 375596"/>
                <a:gd name="connsiteY54" fmla="*/ 126764 h 429707"/>
                <a:gd name="connsiteX55" fmla="*/ 218117 w 375596"/>
                <a:gd name="connsiteY55" fmla="*/ 128196 h 429707"/>
                <a:gd name="connsiteX56" fmla="*/ 248674 w 375596"/>
                <a:gd name="connsiteY56" fmla="*/ 136472 h 429707"/>
                <a:gd name="connsiteX57" fmla="*/ 267453 w 375596"/>
                <a:gd name="connsiteY57" fmla="*/ 141883 h 429707"/>
                <a:gd name="connsiteX58" fmla="*/ 303899 w 375596"/>
                <a:gd name="connsiteY58" fmla="*/ 152387 h 429707"/>
                <a:gd name="connsiteX59" fmla="*/ 311220 w 375596"/>
                <a:gd name="connsiteY59" fmla="*/ 154933 h 429707"/>
                <a:gd name="connsiteX60" fmla="*/ 312811 w 375596"/>
                <a:gd name="connsiteY60" fmla="*/ 157002 h 429707"/>
                <a:gd name="connsiteX61" fmla="*/ 312811 w 375596"/>
                <a:gd name="connsiteY61" fmla="*/ 159708 h 429707"/>
                <a:gd name="connsiteX62" fmla="*/ 312811 w 375596"/>
                <a:gd name="connsiteY62" fmla="*/ 410689 h 42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75596" h="429707">
                  <a:moveTo>
                    <a:pt x="325384" y="415304"/>
                  </a:moveTo>
                  <a:cubicBezTo>
                    <a:pt x="325384" y="324907"/>
                    <a:pt x="325384" y="234668"/>
                    <a:pt x="325384" y="144589"/>
                  </a:cubicBezTo>
                  <a:cubicBezTo>
                    <a:pt x="322997" y="143634"/>
                    <a:pt x="320928" y="142679"/>
                    <a:pt x="318859" y="142042"/>
                  </a:cubicBezTo>
                  <a:cubicBezTo>
                    <a:pt x="312493" y="140132"/>
                    <a:pt x="306127" y="138382"/>
                    <a:pt x="299761" y="136472"/>
                  </a:cubicBezTo>
                  <a:cubicBezTo>
                    <a:pt x="293236" y="134562"/>
                    <a:pt x="286870" y="132811"/>
                    <a:pt x="280345" y="130902"/>
                  </a:cubicBezTo>
                  <a:cubicBezTo>
                    <a:pt x="273819" y="128992"/>
                    <a:pt x="267453" y="127241"/>
                    <a:pt x="260928" y="125331"/>
                  </a:cubicBezTo>
                  <a:cubicBezTo>
                    <a:pt x="257268" y="124217"/>
                    <a:pt x="253607" y="123262"/>
                    <a:pt x="250106" y="122148"/>
                  </a:cubicBezTo>
                  <a:lnTo>
                    <a:pt x="250106" y="101140"/>
                  </a:lnTo>
                  <a:cubicBezTo>
                    <a:pt x="250106" y="101140"/>
                    <a:pt x="250106" y="101140"/>
                    <a:pt x="250106" y="101140"/>
                  </a:cubicBezTo>
                  <a:cubicBezTo>
                    <a:pt x="250106" y="67719"/>
                    <a:pt x="250106" y="34774"/>
                    <a:pt x="250106" y="1194"/>
                  </a:cubicBezTo>
                  <a:cubicBezTo>
                    <a:pt x="243103" y="2785"/>
                    <a:pt x="236578" y="4536"/>
                    <a:pt x="230053" y="5968"/>
                  </a:cubicBezTo>
                  <a:cubicBezTo>
                    <a:pt x="221618" y="7878"/>
                    <a:pt x="213342" y="9629"/>
                    <a:pt x="204907" y="11379"/>
                  </a:cubicBezTo>
                  <a:cubicBezTo>
                    <a:pt x="195995" y="13289"/>
                    <a:pt x="187241" y="15199"/>
                    <a:pt x="178329" y="16950"/>
                  </a:cubicBezTo>
                  <a:cubicBezTo>
                    <a:pt x="169894" y="18700"/>
                    <a:pt x="161618" y="20610"/>
                    <a:pt x="153183" y="22361"/>
                  </a:cubicBezTo>
                  <a:cubicBezTo>
                    <a:pt x="144430" y="24271"/>
                    <a:pt x="135676" y="26021"/>
                    <a:pt x="126923" y="27931"/>
                  </a:cubicBezTo>
                  <a:cubicBezTo>
                    <a:pt x="118488" y="29682"/>
                    <a:pt x="109894" y="31591"/>
                    <a:pt x="101459" y="33501"/>
                  </a:cubicBezTo>
                  <a:cubicBezTo>
                    <a:pt x="92228" y="35411"/>
                    <a:pt x="83156" y="37480"/>
                    <a:pt x="73926" y="39390"/>
                  </a:cubicBezTo>
                  <a:cubicBezTo>
                    <a:pt x="67878" y="40663"/>
                    <a:pt x="61671" y="41936"/>
                    <a:pt x="55623" y="42732"/>
                  </a:cubicBezTo>
                  <a:cubicBezTo>
                    <a:pt x="51645" y="43209"/>
                    <a:pt x="50849" y="44960"/>
                    <a:pt x="50849" y="48621"/>
                  </a:cubicBezTo>
                  <a:cubicBezTo>
                    <a:pt x="51008" y="169257"/>
                    <a:pt x="50849" y="289893"/>
                    <a:pt x="50849" y="410530"/>
                  </a:cubicBezTo>
                  <a:cubicBezTo>
                    <a:pt x="50849" y="411962"/>
                    <a:pt x="50849" y="413395"/>
                    <a:pt x="50849" y="415304"/>
                  </a:cubicBezTo>
                  <a:cubicBezTo>
                    <a:pt x="34138" y="415304"/>
                    <a:pt x="17745" y="415304"/>
                    <a:pt x="1194" y="415304"/>
                  </a:cubicBezTo>
                  <a:cubicBezTo>
                    <a:pt x="1194" y="420397"/>
                    <a:pt x="1194" y="425013"/>
                    <a:pt x="1194" y="429787"/>
                  </a:cubicBezTo>
                  <a:cubicBezTo>
                    <a:pt x="125968" y="429787"/>
                    <a:pt x="250265" y="429787"/>
                    <a:pt x="375039" y="429787"/>
                  </a:cubicBezTo>
                  <a:cubicBezTo>
                    <a:pt x="375039" y="424694"/>
                    <a:pt x="375039" y="420079"/>
                    <a:pt x="375039" y="415145"/>
                  </a:cubicBezTo>
                  <a:cubicBezTo>
                    <a:pt x="358329" y="415304"/>
                    <a:pt x="341936" y="415304"/>
                    <a:pt x="325384" y="415304"/>
                  </a:cubicBezTo>
                  <a:close/>
                  <a:moveTo>
                    <a:pt x="175305" y="100981"/>
                  </a:moveTo>
                  <a:cubicBezTo>
                    <a:pt x="175305" y="202838"/>
                    <a:pt x="175305" y="304058"/>
                    <a:pt x="175305" y="405278"/>
                  </a:cubicBezTo>
                  <a:cubicBezTo>
                    <a:pt x="175305" y="408620"/>
                    <a:pt x="175305" y="411803"/>
                    <a:pt x="175305" y="415145"/>
                  </a:cubicBezTo>
                  <a:cubicBezTo>
                    <a:pt x="171008" y="415145"/>
                    <a:pt x="167029" y="415145"/>
                    <a:pt x="163050" y="415145"/>
                  </a:cubicBezTo>
                  <a:lnTo>
                    <a:pt x="63103" y="415145"/>
                  </a:lnTo>
                  <a:lnTo>
                    <a:pt x="63103" y="414986"/>
                  </a:lnTo>
                  <a:cubicBezTo>
                    <a:pt x="63103" y="413395"/>
                    <a:pt x="63103" y="412121"/>
                    <a:pt x="63103" y="410689"/>
                  </a:cubicBezTo>
                  <a:cubicBezTo>
                    <a:pt x="63103" y="293872"/>
                    <a:pt x="63103" y="177055"/>
                    <a:pt x="63103" y="60239"/>
                  </a:cubicBezTo>
                  <a:cubicBezTo>
                    <a:pt x="63103" y="57056"/>
                    <a:pt x="63899" y="55942"/>
                    <a:pt x="67082" y="55464"/>
                  </a:cubicBezTo>
                  <a:cubicBezTo>
                    <a:pt x="76472" y="53713"/>
                    <a:pt x="85862" y="51644"/>
                    <a:pt x="95252" y="49576"/>
                  </a:cubicBezTo>
                  <a:cubicBezTo>
                    <a:pt x="102573" y="47984"/>
                    <a:pt x="109735" y="46392"/>
                    <a:pt x="117056" y="44801"/>
                  </a:cubicBezTo>
                  <a:cubicBezTo>
                    <a:pt x="125650" y="42891"/>
                    <a:pt x="134244" y="41141"/>
                    <a:pt x="142997" y="39231"/>
                  </a:cubicBezTo>
                  <a:cubicBezTo>
                    <a:pt x="151591" y="37321"/>
                    <a:pt x="160186" y="35570"/>
                    <a:pt x="168780" y="33660"/>
                  </a:cubicBezTo>
                  <a:cubicBezTo>
                    <a:pt x="177374" y="31751"/>
                    <a:pt x="185968" y="30000"/>
                    <a:pt x="194562" y="28090"/>
                  </a:cubicBezTo>
                  <a:cubicBezTo>
                    <a:pt x="203156" y="26180"/>
                    <a:pt x="211750" y="24430"/>
                    <a:pt x="220504" y="22520"/>
                  </a:cubicBezTo>
                  <a:cubicBezTo>
                    <a:pt x="226074" y="21247"/>
                    <a:pt x="231644" y="19814"/>
                    <a:pt x="237692" y="18382"/>
                  </a:cubicBezTo>
                  <a:cubicBezTo>
                    <a:pt x="237692" y="40186"/>
                    <a:pt x="237692" y="61034"/>
                    <a:pt x="237692" y="82042"/>
                  </a:cubicBezTo>
                  <a:lnTo>
                    <a:pt x="237692" y="82361"/>
                  </a:lnTo>
                  <a:lnTo>
                    <a:pt x="237692" y="97162"/>
                  </a:lnTo>
                  <a:lnTo>
                    <a:pt x="237692" y="118647"/>
                  </a:lnTo>
                  <a:cubicBezTo>
                    <a:pt x="232599" y="117215"/>
                    <a:pt x="227506" y="115623"/>
                    <a:pt x="222254" y="114191"/>
                  </a:cubicBezTo>
                  <a:cubicBezTo>
                    <a:pt x="213342" y="111644"/>
                    <a:pt x="204430" y="109257"/>
                    <a:pt x="195517" y="106711"/>
                  </a:cubicBezTo>
                  <a:cubicBezTo>
                    <a:pt x="192334" y="105915"/>
                    <a:pt x="189310" y="105278"/>
                    <a:pt x="186127" y="104323"/>
                  </a:cubicBezTo>
                  <a:cubicBezTo>
                    <a:pt x="182626" y="103528"/>
                    <a:pt x="179284" y="102254"/>
                    <a:pt x="175305" y="100981"/>
                  </a:cubicBezTo>
                  <a:close/>
                  <a:moveTo>
                    <a:pt x="312811" y="410689"/>
                  </a:moveTo>
                  <a:cubicBezTo>
                    <a:pt x="312811" y="412121"/>
                    <a:pt x="312811" y="413395"/>
                    <a:pt x="312811" y="414986"/>
                  </a:cubicBezTo>
                  <a:cubicBezTo>
                    <a:pt x="271114" y="414986"/>
                    <a:pt x="229735" y="414986"/>
                    <a:pt x="188196" y="414986"/>
                  </a:cubicBezTo>
                  <a:cubicBezTo>
                    <a:pt x="188196" y="316631"/>
                    <a:pt x="188196" y="218275"/>
                    <a:pt x="188196" y="119443"/>
                  </a:cubicBezTo>
                  <a:cubicBezTo>
                    <a:pt x="196472" y="121989"/>
                    <a:pt x="204430" y="124376"/>
                    <a:pt x="212387" y="126764"/>
                  </a:cubicBezTo>
                  <a:cubicBezTo>
                    <a:pt x="214297" y="127400"/>
                    <a:pt x="216207" y="127719"/>
                    <a:pt x="218117" y="128196"/>
                  </a:cubicBezTo>
                  <a:cubicBezTo>
                    <a:pt x="228302" y="130902"/>
                    <a:pt x="238488" y="133766"/>
                    <a:pt x="248674" y="136472"/>
                  </a:cubicBezTo>
                  <a:cubicBezTo>
                    <a:pt x="254880" y="138223"/>
                    <a:pt x="261246" y="139973"/>
                    <a:pt x="267453" y="141883"/>
                  </a:cubicBezTo>
                  <a:cubicBezTo>
                    <a:pt x="279708" y="145384"/>
                    <a:pt x="291803" y="148886"/>
                    <a:pt x="303899" y="152387"/>
                  </a:cubicBezTo>
                  <a:cubicBezTo>
                    <a:pt x="306445" y="153183"/>
                    <a:pt x="308833" y="153979"/>
                    <a:pt x="311220" y="154933"/>
                  </a:cubicBezTo>
                  <a:cubicBezTo>
                    <a:pt x="312016" y="155252"/>
                    <a:pt x="312493" y="156207"/>
                    <a:pt x="312811" y="157002"/>
                  </a:cubicBezTo>
                  <a:cubicBezTo>
                    <a:pt x="313130" y="157798"/>
                    <a:pt x="312811" y="158753"/>
                    <a:pt x="312811" y="159708"/>
                  </a:cubicBezTo>
                  <a:cubicBezTo>
                    <a:pt x="312811" y="243581"/>
                    <a:pt x="312811" y="327135"/>
                    <a:pt x="312811" y="410689"/>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5D15A5C2-D868-4355-8122-F1309962CEA8}"/>
                </a:ext>
              </a:extLst>
            </p:cNvPr>
            <p:cNvSpPr/>
            <p:nvPr/>
          </p:nvSpPr>
          <p:spPr>
            <a:xfrm>
              <a:off x="7296945" y="2564952"/>
              <a:ext cx="151194" cy="316710"/>
            </a:xfrm>
            <a:custGeom>
              <a:avLst/>
              <a:gdLst>
                <a:gd name="connsiteX0" fmla="*/ 1194 w 151193"/>
                <a:gd name="connsiteY0" fmla="*/ 315198 h 316710"/>
                <a:gd name="connsiteX1" fmla="*/ 1194 w 151193"/>
                <a:gd name="connsiteY1" fmla="*/ 1194 h 316710"/>
                <a:gd name="connsiteX2" fmla="*/ 151273 w 151193"/>
                <a:gd name="connsiteY2" fmla="*/ 44801 h 316710"/>
                <a:gd name="connsiteX3" fmla="*/ 151273 w 151193"/>
                <a:gd name="connsiteY3" fmla="*/ 315517 h 316710"/>
              </a:gdLst>
              <a:ahLst/>
              <a:cxnLst>
                <a:cxn ang="0">
                  <a:pos x="connsiteX0" y="connsiteY0"/>
                </a:cxn>
                <a:cxn ang="0">
                  <a:pos x="connsiteX1" y="connsiteY1"/>
                </a:cxn>
                <a:cxn ang="0">
                  <a:pos x="connsiteX2" y="connsiteY2"/>
                </a:cxn>
                <a:cxn ang="0">
                  <a:pos x="connsiteX3" y="connsiteY3"/>
                </a:cxn>
              </a:cxnLst>
              <a:rect l="l" t="t" r="r" b="b"/>
              <a:pathLst>
                <a:path w="151193" h="316710">
                  <a:moveTo>
                    <a:pt x="1194" y="315198"/>
                  </a:moveTo>
                  <a:lnTo>
                    <a:pt x="1194" y="1194"/>
                  </a:lnTo>
                  <a:lnTo>
                    <a:pt x="151273" y="44801"/>
                  </a:lnTo>
                  <a:lnTo>
                    <a:pt x="151273" y="315517"/>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4A50141-A560-45A9-9072-61EDA461561A}"/>
                </a:ext>
              </a:extLst>
            </p:cNvPr>
            <p:cNvSpPr/>
            <p:nvPr/>
          </p:nvSpPr>
          <p:spPr>
            <a:xfrm>
              <a:off x="7200340" y="2563360"/>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23FC8299-072F-4B37-A76E-988A121D549F}"/>
                </a:ext>
              </a:extLst>
            </p:cNvPr>
            <p:cNvSpPr/>
            <p:nvPr/>
          </p:nvSpPr>
          <p:spPr>
            <a:xfrm>
              <a:off x="7200499" y="2618267"/>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107530C6-9FC6-47A4-8FFE-EDA9811ECE90}"/>
                </a:ext>
              </a:extLst>
            </p:cNvPr>
            <p:cNvSpPr/>
            <p:nvPr/>
          </p:nvSpPr>
          <p:spPr>
            <a:xfrm>
              <a:off x="7200340" y="2673015"/>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684C928-29DF-4525-97FD-473A54A192B2}"/>
                </a:ext>
              </a:extLst>
            </p:cNvPr>
            <p:cNvSpPr/>
            <p:nvPr/>
          </p:nvSpPr>
          <p:spPr>
            <a:xfrm>
              <a:off x="7200659" y="272792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3B8C83BF-7BFA-48DE-8752-326504BA5A0A}"/>
                </a:ext>
              </a:extLst>
            </p:cNvPr>
            <p:cNvSpPr/>
            <p:nvPr/>
          </p:nvSpPr>
          <p:spPr>
            <a:xfrm>
              <a:off x="7200659" y="2782829"/>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C1FCFA64-10F9-4F1A-8858-9E6010F8CD48}"/>
                </a:ext>
              </a:extLst>
            </p:cNvPr>
            <p:cNvSpPr/>
            <p:nvPr/>
          </p:nvSpPr>
          <p:spPr>
            <a:xfrm>
              <a:off x="732447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EE44646-5AAA-4733-9191-48DF0FB957F0}"/>
                </a:ext>
              </a:extLst>
            </p:cNvPr>
            <p:cNvSpPr/>
            <p:nvPr/>
          </p:nvSpPr>
          <p:spPr>
            <a:xfrm>
              <a:off x="738065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87E66C6D-7B14-428E-AB46-DBE79CD72001}"/>
                </a:ext>
              </a:extLst>
            </p:cNvPr>
            <p:cNvSpPr/>
            <p:nvPr/>
          </p:nvSpPr>
          <p:spPr>
            <a:xfrm>
              <a:off x="7324637"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46293BED-7FC3-4938-8590-CC762E63D3B1}"/>
                </a:ext>
              </a:extLst>
            </p:cNvPr>
            <p:cNvSpPr/>
            <p:nvPr/>
          </p:nvSpPr>
          <p:spPr>
            <a:xfrm>
              <a:off x="7380818"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2" name="Group 201">
            <a:extLst>
              <a:ext uri="{FF2B5EF4-FFF2-40B4-BE49-F238E27FC236}">
                <a16:creationId xmlns:a16="http://schemas.microsoft.com/office/drawing/2014/main" id="{BD37363C-1746-4CBB-83B0-D3A6A4ED8737}"/>
              </a:ext>
            </a:extLst>
          </p:cNvPr>
          <p:cNvGrpSpPr/>
          <p:nvPr/>
        </p:nvGrpSpPr>
        <p:grpSpPr>
          <a:xfrm>
            <a:off x="4739601" y="2824098"/>
            <a:ext cx="337307" cy="210991"/>
            <a:chOff x="4703650" y="2434921"/>
            <a:chExt cx="490650" cy="306909"/>
          </a:xfrm>
        </p:grpSpPr>
        <p:grpSp>
          <p:nvGrpSpPr>
            <p:cNvPr id="203" name="Group 202">
              <a:extLst>
                <a:ext uri="{FF2B5EF4-FFF2-40B4-BE49-F238E27FC236}">
                  <a16:creationId xmlns:a16="http://schemas.microsoft.com/office/drawing/2014/main" id="{048CC457-7FCE-4F67-B2B1-28097B64A188}"/>
                </a:ext>
              </a:extLst>
            </p:cNvPr>
            <p:cNvGrpSpPr/>
            <p:nvPr/>
          </p:nvGrpSpPr>
          <p:grpSpPr>
            <a:xfrm>
              <a:off x="4703650" y="2527670"/>
              <a:ext cx="205270" cy="208148"/>
              <a:chOff x="5213219" y="2592018"/>
              <a:chExt cx="205270" cy="208148"/>
            </a:xfrm>
          </p:grpSpPr>
          <p:sp>
            <p:nvSpPr>
              <p:cNvPr id="205" name="Teardrop 204">
                <a:extLst>
                  <a:ext uri="{FF2B5EF4-FFF2-40B4-BE49-F238E27FC236}">
                    <a16:creationId xmlns:a16="http://schemas.microsoft.com/office/drawing/2014/main" id="{D03C2B7D-48BA-43A7-9876-B800890228DA}"/>
                  </a:ext>
                </a:extLst>
              </p:cNvPr>
              <p:cNvSpPr/>
              <p:nvPr/>
            </p:nvSpPr>
            <p:spPr bwMode="auto">
              <a:xfrm rot="5400000">
                <a:off x="5211780" y="2593457"/>
                <a:ext cx="208148" cy="205270"/>
              </a:xfrm>
              <a:prstGeom prst="teardrop">
                <a:avLst>
                  <a:gd name="adj" fmla="val 98634"/>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6" name="Freeform 1054">
                <a:extLst>
                  <a:ext uri="{FF2B5EF4-FFF2-40B4-BE49-F238E27FC236}">
                    <a16:creationId xmlns:a16="http://schemas.microsoft.com/office/drawing/2014/main" id="{5974D6B6-31BC-4C54-A5CB-2ED3FEFCF1C7}"/>
                  </a:ext>
                </a:extLst>
              </p:cNvPr>
              <p:cNvSpPr>
                <a:spLocks noEditPoints="1"/>
              </p:cNvSpPr>
              <p:nvPr/>
            </p:nvSpPr>
            <p:spPr bwMode="auto">
              <a:xfrm>
                <a:off x="5242775" y="2623277"/>
                <a:ext cx="141549" cy="141549"/>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04" name="Freeform: Shape 203">
              <a:extLst>
                <a:ext uri="{FF2B5EF4-FFF2-40B4-BE49-F238E27FC236}">
                  <a16:creationId xmlns:a16="http://schemas.microsoft.com/office/drawing/2014/main" id="{A3FC5566-344A-4214-93EC-981B56EBA33E}"/>
                </a:ext>
              </a:extLst>
            </p:cNvPr>
            <p:cNvSpPr>
              <a:spLocks noChangeAspect="1"/>
            </p:cNvSpPr>
            <p:nvPr/>
          </p:nvSpPr>
          <p:spPr bwMode="auto">
            <a:xfrm>
              <a:off x="4858210" y="2434921"/>
              <a:ext cx="336090" cy="306909"/>
            </a:xfrm>
            <a:custGeom>
              <a:avLst/>
              <a:gdLst>
                <a:gd name="connsiteX0" fmla="*/ 121016 w 338011"/>
                <a:gd name="connsiteY0" fmla="*/ 0 h 297230"/>
                <a:gd name="connsiteX1" fmla="*/ 248501 w 338011"/>
                <a:gd name="connsiteY1" fmla="*/ 116427 h 297230"/>
                <a:gd name="connsiteX2" fmla="*/ 338011 w 338011"/>
                <a:gd name="connsiteY2" fmla="*/ 206828 h 297230"/>
                <a:gd name="connsiteX3" fmla="*/ 252569 w 338011"/>
                <a:gd name="connsiteY3" fmla="*/ 295860 h 297230"/>
                <a:gd name="connsiteX4" fmla="*/ 252569 w 338011"/>
                <a:gd name="connsiteY4" fmla="*/ 297230 h 297230"/>
                <a:gd name="connsiteX5" fmla="*/ 101245 w 338011"/>
                <a:gd name="connsiteY5" fmla="*/ 297230 h 297230"/>
                <a:gd name="connsiteX6" fmla="*/ 73884 w 338011"/>
                <a:gd name="connsiteY6" fmla="*/ 297230 h 297230"/>
                <a:gd name="connsiteX7" fmla="*/ 75466 w 338011"/>
                <a:gd name="connsiteY7" fmla="*/ 181409 h 297230"/>
                <a:gd name="connsiteX8" fmla="*/ 36427 w 338011"/>
                <a:gd name="connsiteY8" fmla="*/ 85839 h 297230"/>
                <a:gd name="connsiteX9" fmla="*/ 0 w 338011"/>
                <a:gd name="connsiteY9" fmla="*/ 60935 h 297230"/>
                <a:gd name="connsiteX10" fmla="*/ 12519 w 338011"/>
                <a:gd name="connsiteY10" fmla="*/ 61638 h 297230"/>
                <a:gd name="connsiteX11" fmla="*/ 121016 w 338011"/>
                <a:gd name="connsiteY11" fmla="*/ 0 h 297230"/>
                <a:gd name="connsiteX0" fmla="*/ 108497 w 325492"/>
                <a:gd name="connsiteY0" fmla="*/ 0 h 297230"/>
                <a:gd name="connsiteX1" fmla="*/ 235982 w 325492"/>
                <a:gd name="connsiteY1" fmla="*/ 116427 h 297230"/>
                <a:gd name="connsiteX2" fmla="*/ 325492 w 325492"/>
                <a:gd name="connsiteY2" fmla="*/ 206828 h 297230"/>
                <a:gd name="connsiteX3" fmla="*/ 240050 w 325492"/>
                <a:gd name="connsiteY3" fmla="*/ 295860 h 297230"/>
                <a:gd name="connsiteX4" fmla="*/ 240050 w 325492"/>
                <a:gd name="connsiteY4" fmla="*/ 297230 h 297230"/>
                <a:gd name="connsiteX5" fmla="*/ 88726 w 325492"/>
                <a:gd name="connsiteY5" fmla="*/ 297230 h 297230"/>
                <a:gd name="connsiteX6" fmla="*/ 61365 w 325492"/>
                <a:gd name="connsiteY6" fmla="*/ 297230 h 297230"/>
                <a:gd name="connsiteX7" fmla="*/ 62947 w 325492"/>
                <a:gd name="connsiteY7" fmla="*/ 181409 h 297230"/>
                <a:gd name="connsiteX8" fmla="*/ 23908 w 325492"/>
                <a:gd name="connsiteY8" fmla="*/ 85839 h 297230"/>
                <a:gd name="connsiteX9" fmla="*/ 0 w 325492"/>
                <a:gd name="connsiteY9" fmla="*/ 61638 h 297230"/>
                <a:gd name="connsiteX10" fmla="*/ 108497 w 325492"/>
                <a:gd name="connsiteY10" fmla="*/ 0 h 29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492" h="297230">
                  <a:moveTo>
                    <a:pt x="108497" y="0"/>
                  </a:moveTo>
                  <a:cubicBezTo>
                    <a:pt x="174952" y="0"/>
                    <a:pt x="229201" y="50680"/>
                    <a:pt x="235982" y="116427"/>
                  </a:cubicBezTo>
                  <a:cubicBezTo>
                    <a:pt x="286162" y="116427"/>
                    <a:pt x="325492" y="156149"/>
                    <a:pt x="325492" y="206828"/>
                  </a:cubicBezTo>
                  <a:cubicBezTo>
                    <a:pt x="325492" y="254769"/>
                    <a:pt x="287518" y="294491"/>
                    <a:pt x="240050" y="295860"/>
                  </a:cubicBezTo>
                  <a:lnTo>
                    <a:pt x="240050" y="297230"/>
                  </a:lnTo>
                  <a:lnTo>
                    <a:pt x="88726" y="297230"/>
                  </a:lnTo>
                  <a:lnTo>
                    <a:pt x="61365" y="297230"/>
                  </a:lnTo>
                  <a:cubicBezTo>
                    <a:pt x="61892" y="258623"/>
                    <a:pt x="62420" y="220016"/>
                    <a:pt x="62947" y="181409"/>
                  </a:cubicBezTo>
                  <a:cubicBezTo>
                    <a:pt x="62947" y="144087"/>
                    <a:pt x="48029" y="110298"/>
                    <a:pt x="23908" y="85839"/>
                  </a:cubicBezTo>
                  <a:lnTo>
                    <a:pt x="0" y="61638"/>
                  </a:lnTo>
                  <a:cubicBezTo>
                    <a:pt x="23056" y="24655"/>
                    <a:pt x="62386" y="0"/>
                    <a:pt x="108497" y="0"/>
                  </a:cubicBezTo>
                  <a:close/>
                </a:path>
              </a:pathLst>
            </a:custGeom>
            <a:solidFill>
              <a:schemeClr val="accent3"/>
            </a:solidFill>
            <a:ln w="22225" cap="sq">
              <a:noFill/>
              <a:prstDash val="solid"/>
              <a:miter lim="800000"/>
              <a:headEnd/>
              <a:tailEnd/>
            </a:ln>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207" name="Straight Arrow Connector 206">
            <a:extLst>
              <a:ext uri="{FF2B5EF4-FFF2-40B4-BE49-F238E27FC236}">
                <a16:creationId xmlns:a16="http://schemas.microsoft.com/office/drawing/2014/main" id="{B5A1B99E-5A60-4AFC-82B8-504FB7702C8C}"/>
              </a:ext>
            </a:extLst>
          </p:cNvPr>
          <p:cNvCxnSpPr/>
          <p:nvPr/>
        </p:nvCxnSpPr>
        <p:spPr>
          <a:xfrm>
            <a:off x="1332012" y="5469687"/>
            <a:ext cx="9445835"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208" name="Freeform: Shape 207">
            <a:extLst>
              <a:ext uri="{FF2B5EF4-FFF2-40B4-BE49-F238E27FC236}">
                <a16:creationId xmlns:a16="http://schemas.microsoft.com/office/drawing/2014/main" id="{E328F952-0C2E-4E22-842A-91B5F7BE48E0}"/>
              </a:ext>
            </a:extLst>
          </p:cNvPr>
          <p:cNvSpPr/>
          <p:nvPr/>
        </p:nvSpPr>
        <p:spPr bwMode="auto">
          <a:xfrm flipH="1">
            <a:off x="1683401" y="5283095"/>
            <a:ext cx="8801200"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1A1A1A"/>
                </a:solidFill>
                <a:effectLst/>
                <a:uLnTx/>
                <a:uFillTx/>
                <a:latin typeface="Segoe UI Semibold"/>
                <a:ea typeface="+mn-ea"/>
                <a:cs typeface="+mn-cs"/>
              </a:rPr>
              <a:t>Tools</a:t>
            </a:r>
          </a:p>
        </p:txBody>
      </p:sp>
      <p:sp>
        <p:nvSpPr>
          <p:cNvPr id="209" name="Freeform: Shape 208">
            <a:extLst>
              <a:ext uri="{FF2B5EF4-FFF2-40B4-BE49-F238E27FC236}">
                <a16:creationId xmlns:a16="http://schemas.microsoft.com/office/drawing/2014/main" id="{75BD0916-CD44-4EF9-917C-E35FFE2923AD}"/>
              </a:ext>
            </a:extLst>
          </p:cNvPr>
          <p:cNvSpPr/>
          <p:nvPr/>
        </p:nvSpPr>
        <p:spPr bwMode="auto">
          <a:xfrm flipH="1">
            <a:off x="6120293" y="5773610"/>
            <a:ext cx="64" cy="184666"/>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D83B01"/>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A6B4A3A4-2D13-404B-82FE-98827958D597}"/>
              </a:ext>
            </a:extLst>
          </p:cNvPr>
          <p:cNvSpPr>
            <a:spLocks noGrp="1"/>
          </p:cNvSpPr>
          <p:nvPr>
            <p:ph type="title"/>
          </p:nvPr>
        </p:nvSpPr>
        <p:spPr/>
        <p:txBody>
          <a:bodyPr>
            <a:normAutofit/>
          </a:bodyPr>
          <a:lstStyle/>
          <a:p>
            <a:r>
              <a:rPr lang="en-US" dirty="0"/>
              <a:t>End-to-end edge platform</a:t>
            </a:r>
          </a:p>
        </p:txBody>
      </p:sp>
    </p:spTree>
    <p:extLst>
      <p:ext uri="{BB962C8B-B14F-4D97-AF65-F5344CB8AC3E}">
        <p14:creationId xmlns:p14="http://schemas.microsoft.com/office/powerpoint/2010/main" val="4260193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364425" y="2885892"/>
            <a:ext cx="3773867" cy="543108"/>
          </a:xfrm>
        </p:spPr>
        <p:txBody>
          <a:bodyPr/>
          <a:lstStyle/>
          <a:p>
            <a:r>
              <a:rPr lang="en-US" dirty="0"/>
              <a:t>Internet of Things</a:t>
            </a:r>
          </a:p>
        </p:txBody>
      </p:sp>
      <p:pic>
        <p:nvPicPr>
          <p:cNvPr id="3" name="Picture 2">
            <a:extLst>
              <a:ext uri="{FF2B5EF4-FFF2-40B4-BE49-F238E27FC236}">
                <a16:creationId xmlns:a16="http://schemas.microsoft.com/office/drawing/2014/main" id="{2B4E871A-E102-4865-BD60-8D56183898A1}"/>
              </a:ext>
            </a:extLst>
          </p:cNvPr>
          <p:cNvPicPr>
            <a:picLocks noChangeAspect="1"/>
          </p:cNvPicPr>
          <p:nvPr/>
        </p:nvPicPr>
        <p:blipFill>
          <a:blip r:embed="rId2"/>
          <a:stretch>
            <a:fillRect/>
          </a:stretch>
        </p:blipFill>
        <p:spPr>
          <a:xfrm>
            <a:off x="4362130" y="142875"/>
            <a:ext cx="7695622" cy="6572250"/>
          </a:xfrm>
          <a:prstGeom prst="rect">
            <a:avLst/>
          </a:prstGeom>
          <a:effectLst>
            <a:softEdge rad="635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10115819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0D2F7-BE47-4780-94CA-C0BB031E1EA0}"/>
              </a:ext>
            </a:extLst>
          </p:cNvPr>
          <p:cNvSpPr>
            <a:spLocks noGrp="1"/>
          </p:cNvSpPr>
          <p:nvPr>
            <p:ph type="title"/>
          </p:nvPr>
        </p:nvSpPr>
        <p:spPr>
          <a:xfrm>
            <a:off x="838200" y="365125"/>
            <a:ext cx="10764520" cy="1325563"/>
          </a:xfrm>
        </p:spPr>
        <p:txBody>
          <a:bodyPr/>
          <a:lstStyle/>
          <a:p>
            <a:r>
              <a:rPr lang="en-US" dirty="0"/>
              <a:t>Well-composed entry points for IoT solutions</a:t>
            </a:r>
          </a:p>
        </p:txBody>
      </p:sp>
      <p:pic>
        <p:nvPicPr>
          <p:cNvPr id="4" name="Picture 3">
            <a:extLst>
              <a:ext uri="{FF2B5EF4-FFF2-40B4-BE49-F238E27FC236}">
                <a16:creationId xmlns:a16="http://schemas.microsoft.com/office/drawing/2014/main" id="{10693245-AE5B-480C-B018-E8800A535BE3}"/>
              </a:ext>
            </a:extLst>
          </p:cNvPr>
          <p:cNvPicPr>
            <a:picLocks noChangeAspect="1"/>
          </p:cNvPicPr>
          <p:nvPr/>
        </p:nvPicPr>
        <p:blipFill>
          <a:blip r:embed="rId2"/>
          <a:stretch>
            <a:fillRect/>
          </a:stretch>
        </p:blipFill>
        <p:spPr>
          <a:xfrm>
            <a:off x="878840" y="1791800"/>
            <a:ext cx="10434320" cy="4744114"/>
          </a:xfrm>
          <a:prstGeom prst="rect">
            <a:avLst/>
          </a:prstGeom>
          <a:effectLst>
            <a:softEdge rad="127000"/>
          </a:effectLst>
        </p:spPr>
      </p:pic>
    </p:spTree>
    <p:extLst>
      <p:ext uri="{BB962C8B-B14F-4D97-AF65-F5344CB8AC3E}">
        <p14:creationId xmlns:p14="http://schemas.microsoft.com/office/powerpoint/2010/main" val="1752132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340485" y="1428750"/>
            <a:ext cx="6851515" cy="4840288"/>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4" name="Group 13">
            <a:extLst>
              <a:ext uri="{FF2B5EF4-FFF2-40B4-BE49-F238E27FC236}">
                <a16:creationId xmlns:a16="http://schemas.microsoft.com/office/drawing/2014/main" id="{81CB1BEE-5D4D-4F77-B934-EE79C02D7ED0}"/>
              </a:ext>
            </a:extLst>
          </p:cNvPr>
          <p:cNvGrpSpPr/>
          <p:nvPr/>
        </p:nvGrpSpPr>
        <p:grpSpPr>
          <a:xfrm>
            <a:off x="6651795" y="3527386"/>
            <a:ext cx="4327360" cy="653064"/>
            <a:chOff x="6651795" y="3527386"/>
            <a:chExt cx="4534816" cy="653064"/>
          </a:xfrm>
        </p:grpSpPr>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24467" y="3576919"/>
              <a:ext cx="3662144"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Regulatory &amp; Data Sovereignty </a:t>
              </a:r>
            </a:p>
          </p:txBody>
        </p:sp>
        <p:grpSp>
          <p:nvGrpSpPr>
            <p:cNvPr id="12" name="Group 11">
              <a:extLst>
                <a:ext uri="{FF2B5EF4-FFF2-40B4-BE49-F238E27FC236}">
                  <a16:creationId xmlns:a16="http://schemas.microsoft.com/office/drawing/2014/main" id="{4B32E7A9-AD62-4266-96DB-304BA31E7479}"/>
                </a:ext>
              </a:extLst>
            </p:cNvPr>
            <p:cNvGrpSpPr/>
            <p:nvPr/>
          </p:nvGrpSpPr>
          <p:grpSpPr>
            <a:xfrm>
              <a:off x="6651795" y="3527386"/>
              <a:ext cx="653064" cy="653064"/>
              <a:chOff x="6651795" y="3527386"/>
              <a:chExt cx="653064" cy="653064"/>
            </a:xfrm>
          </p:grpSpPr>
          <p:sp>
            <p:nvSpPr>
              <p:cNvPr id="25" name="Oval 24">
                <a:extLst>
                  <a:ext uri="{FF2B5EF4-FFF2-40B4-BE49-F238E27FC236}">
                    <a16:creationId xmlns:a16="http://schemas.microsoft.com/office/drawing/2014/main" id="{CD7D98D3-D1AD-488E-98F3-DE61F953F773}"/>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56" name="Group 30">
                <a:extLst>
                  <a:ext uri="{FF2B5EF4-FFF2-40B4-BE49-F238E27FC236}">
                    <a16:creationId xmlns:a16="http://schemas.microsoft.com/office/drawing/2014/main" id="{B4BB6C4D-BB83-46E1-A110-92EED0A74A47}"/>
                  </a:ext>
                </a:extLst>
              </p:cNvPr>
              <p:cNvGrpSpPr>
                <a:grpSpLocks noChangeAspect="1"/>
              </p:cNvGrpSpPr>
              <p:nvPr/>
            </p:nvGrpSpPr>
            <p:grpSpPr bwMode="auto">
              <a:xfrm>
                <a:off x="6771293" y="3651014"/>
                <a:ext cx="442672" cy="357956"/>
                <a:chOff x="3469" y="1860"/>
                <a:chExt cx="742" cy="600"/>
              </a:xfrm>
              <a:solidFill>
                <a:schemeClr val="bg1"/>
              </a:solidFill>
            </p:grpSpPr>
            <p:sp>
              <p:nvSpPr>
                <p:cNvPr id="57" name="Freeform 31">
                  <a:extLst>
                    <a:ext uri="{FF2B5EF4-FFF2-40B4-BE49-F238E27FC236}">
                      <a16:creationId xmlns:a16="http://schemas.microsoft.com/office/drawing/2014/main" id="{1C6E5023-2B52-4913-9E4B-A45ED1D71BCC}"/>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32">
                  <a:extLst>
                    <a:ext uri="{FF2B5EF4-FFF2-40B4-BE49-F238E27FC236}">
                      <a16:creationId xmlns:a16="http://schemas.microsoft.com/office/drawing/2014/main" id="{61A1E3C9-0703-4E92-BA3D-EA05EEF04DCA}"/>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33">
                  <a:extLst>
                    <a:ext uri="{FF2B5EF4-FFF2-40B4-BE49-F238E27FC236}">
                      <a16:creationId xmlns:a16="http://schemas.microsoft.com/office/drawing/2014/main" id="{433E65A0-2A08-46A2-9476-6B18BE4B8AB6}"/>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Oval 34">
                  <a:extLst>
                    <a:ext uri="{FF2B5EF4-FFF2-40B4-BE49-F238E27FC236}">
                      <a16:creationId xmlns:a16="http://schemas.microsoft.com/office/drawing/2014/main" id="{3BD10BE7-3D34-4496-97B5-577B35B14A2E}"/>
                    </a:ext>
                  </a:extLst>
                </p:cNvPr>
                <p:cNvSpPr>
                  <a:spLocks noChangeArrowheads="1"/>
                </p:cNvSpPr>
                <p:nvPr/>
              </p:nvSpPr>
              <p:spPr bwMode="auto">
                <a:xfrm>
                  <a:off x="3768" y="1860"/>
                  <a:ext cx="144" cy="14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Oval 35">
                  <a:extLst>
                    <a:ext uri="{FF2B5EF4-FFF2-40B4-BE49-F238E27FC236}">
                      <a16:creationId xmlns:a16="http://schemas.microsoft.com/office/drawing/2014/main" id="{EBB9D924-D151-4613-9B57-86C80BEA71E5}"/>
                    </a:ext>
                  </a:extLst>
                </p:cNvPr>
                <p:cNvSpPr>
                  <a:spLocks noChangeArrowheads="1"/>
                </p:cNvSpPr>
                <p:nvPr/>
              </p:nvSpPr>
              <p:spPr bwMode="auto">
                <a:xfrm>
                  <a:off x="3604" y="2039"/>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Oval 36">
                  <a:extLst>
                    <a:ext uri="{FF2B5EF4-FFF2-40B4-BE49-F238E27FC236}">
                      <a16:creationId xmlns:a16="http://schemas.microsoft.com/office/drawing/2014/main" id="{386F2CF2-B185-4482-80DA-F9CF93C4D5EF}"/>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Oval 37">
                  <a:extLst>
                    <a:ext uri="{FF2B5EF4-FFF2-40B4-BE49-F238E27FC236}">
                      <a16:creationId xmlns:a16="http://schemas.microsoft.com/office/drawing/2014/main" id="{12DF67E0-B546-4E0D-B0F9-4007300C2D48}"/>
                    </a:ext>
                  </a:extLst>
                </p:cNvPr>
                <p:cNvSpPr>
                  <a:spLocks noChangeArrowheads="1"/>
                </p:cNvSpPr>
                <p:nvPr/>
              </p:nvSpPr>
              <p:spPr bwMode="auto">
                <a:xfrm>
                  <a:off x="3768" y="2314"/>
                  <a:ext cx="144"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Oval 38">
                  <a:extLst>
                    <a:ext uri="{FF2B5EF4-FFF2-40B4-BE49-F238E27FC236}">
                      <a16:creationId xmlns:a16="http://schemas.microsoft.com/office/drawing/2014/main" id="{82432A88-66C0-4BB6-B12E-2ADC92A7FDA0}"/>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Oval 39">
                  <a:extLst>
                    <a:ext uri="{FF2B5EF4-FFF2-40B4-BE49-F238E27FC236}">
                      <a16:creationId xmlns:a16="http://schemas.microsoft.com/office/drawing/2014/main" id="{38EDE53F-B7EF-44DA-A545-CCE29886D76C}"/>
                    </a:ext>
                  </a:extLst>
                </p:cNvPr>
                <p:cNvSpPr>
                  <a:spLocks noChangeArrowheads="1"/>
                </p:cNvSpPr>
                <p:nvPr/>
              </p:nvSpPr>
              <p:spPr bwMode="auto">
                <a:xfrm>
                  <a:off x="4066" y="2314"/>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15" name="Group 14">
            <a:extLst>
              <a:ext uri="{FF2B5EF4-FFF2-40B4-BE49-F238E27FC236}">
                <a16:creationId xmlns:a16="http://schemas.microsoft.com/office/drawing/2014/main" id="{2CED391F-1980-43F8-B223-B971144106A0}"/>
              </a:ext>
            </a:extLst>
          </p:cNvPr>
          <p:cNvGrpSpPr/>
          <p:nvPr/>
        </p:nvGrpSpPr>
        <p:grpSpPr>
          <a:xfrm>
            <a:off x="6651795" y="4921466"/>
            <a:ext cx="3984475" cy="653064"/>
            <a:chOff x="6651795" y="4921466"/>
            <a:chExt cx="3984475" cy="653064"/>
          </a:xfrm>
        </p:grpSpPr>
        <p:sp>
          <p:nvSpPr>
            <p:cNvPr id="5" name="Rectangle 4">
              <a:extLst>
                <a:ext uri="{FF2B5EF4-FFF2-40B4-BE49-F238E27FC236}">
                  <a16:creationId xmlns:a16="http://schemas.microsoft.com/office/drawing/2014/main" id="{06F8F31D-9C73-4503-998D-C9F1193731EC}"/>
                </a:ext>
              </a:extLst>
            </p:cNvPr>
            <p:cNvSpPr/>
            <p:nvPr/>
          </p:nvSpPr>
          <p:spPr>
            <a:xfrm>
              <a:off x="7434033" y="4924833"/>
              <a:ext cx="3202237" cy="369332"/>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Application Modernization</a:t>
              </a:r>
            </a:p>
          </p:txBody>
        </p:sp>
        <p:grpSp>
          <p:nvGrpSpPr>
            <p:cNvPr id="11" name="Group 10">
              <a:extLst>
                <a:ext uri="{FF2B5EF4-FFF2-40B4-BE49-F238E27FC236}">
                  <a16:creationId xmlns:a16="http://schemas.microsoft.com/office/drawing/2014/main" id="{55B69A54-139B-4557-8B7A-02F305EDAC24}"/>
                </a:ext>
              </a:extLst>
            </p:cNvPr>
            <p:cNvGrpSpPr/>
            <p:nvPr/>
          </p:nvGrpSpPr>
          <p:grpSpPr>
            <a:xfrm>
              <a:off x="6651795" y="4921466"/>
              <a:ext cx="653064" cy="653064"/>
              <a:chOff x="6651795" y="4921466"/>
              <a:chExt cx="653064" cy="653064"/>
            </a:xfrm>
          </p:grpSpPr>
          <p:sp>
            <p:nvSpPr>
              <p:cNvPr id="26" name="Oval 25">
                <a:extLst>
                  <a:ext uri="{FF2B5EF4-FFF2-40B4-BE49-F238E27FC236}">
                    <a16:creationId xmlns:a16="http://schemas.microsoft.com/office/drawing/2014/main" id="{48010A8B-81C9-4B0E-BA51-E69A4FE706F6}"/>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2" name="Group 1">
                <a:extLst>
                  <a:ext uri="{FF2B5EF4-FFF2-40B4-BE49-F238E27FC236}">
                    <a16:creationId xmlns:a16="http://schemas.microsoft.com/office/drawing/2014/main" id="{DD853D5C-0279-403F-9E43-C0E42F05B196}"/>
                  </a:ext>
                </a:extLst>
              </p:cNvPr>
              <p:cNvGrpSpPr/>
              <p:nvPr/>
            </p:nvGrpSpPr>
            <p:grpSpPr>
              <a:xfrm>
                <a:off x="6749111" y="5015156"/>
                <a:ext cx="467847" cy="458436"/>
                <a:chOff x="6749111" y="5062781"/>
                <a:chExt cx="467847" cy="458436"/>
              </a:xfrm>
            </p:grpSpPr>
            <p:pic>
              <p:nvPicPr>
                <p:cNvPr id="66" name="Graphic 65">
                  <a:extLst>
                    <a:ext uri="{FF2B5EF4-FFF2-40B4-BE49-F238E27FC236}">
                      <a16:creationId xmlns:a16="http://schemas.microsoft.com/office/drawing/2014/main" id="{24C913B5-9992-47A8-BC5B-4FEDE1251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11" y="5062781"/>
                  <a:ext cx="467847" cy="287906"/>
                </a:xfrm>
                <a:prstGeom prst="rect">
                  <a:avLst/>
                </a:prstGeom>
              </p:spPr>
            </p:pic>
            <p:grpSp>
              <p:nvGrpSpPr>
                <p:cNvPr id="39" name="Connection_Network">
                  <a:extLst>
                    <a:ext uri="{FF2B5EF4-FFF2-40B4-BE49-F238E27FC236}">
                      <a16:creationId xmlns:a16="http://schemas.microsoft.com/office/drawing/2014/main" id="{D42F74B8-4BB2-419B-9A7C-F05F27640136}"/>
                    </a:ext>
                  </a:extLst>
                </p:cNvPr>
                <p:cNvGrpSpPr/>
                <p:nvPr/>
              </p:nvGrpSpPr>
              <p:grpSpPr>
                <a:xfrm>
                  <a:off x="6841846" y="5238974"/>
                  <a:ext cx="274816" cy="282243"/>
                  <a:chOff x="5736811" y="1678877"/>
                  <a:chExt cx="704850" cy="723900"/>
                </a:xfrm>
                <a:gradFill>
                  <a:gsLst>
                    <a:gs pos="36000">
                      <a:schemeClr val="bg1"/>
                    </a:gs>
                    <a:gs pos="38000">
                      <a:schemeClr val="bg1"/>
                    </a:gs>
                    <a:gs pos="39000">
                      <a:schemeClr val="accent2"/>
                    </a:gs>
                  </a:gsLst>
                  <a:lin ang="5400000" scaled="1"/>
                </a:gradFill>
              </p:grpSpPr>
              <p:sp>
                <p:nvSpPr>
                  <p:cNvPr id="40" name="Freeform: Shape 39">
                    <a:extLst>
                      <a:ext uri="{FF2B5EF4-FFF2-40B4-BE49-F238E27FC236}">
                        <a16:creationId xmlns:a16="http://schemas.microsoft.com/office/drawing/2014/main" id="{77D022FF-3D82-4938-B2CA-DE54DBEE5055}"/>
                      </a:ext>
                    </a:extLst>
                  </p:cNvPr>
                  <p:cNvSpPr/>
                  <p:nvPr/>
                </p:nvSpPr>
                <p:spPr>
                  <a:xfrm>
                    <a:off x="6059232" y="1786033"/>
                    <a:ext cx="190500" cy="219075"/>
                  </a:xfrm>
                  <a:custGeom>
                    <a:avLst/>
                    <a:gdLst/>
                    <a:ahLst/>
                    <a:cxnLst/>
                    <a:rect l="0" t="0" r="0" b="0"/>
                    <a:pathLst>
                      <a:path w="190500" h="219075">
                        <a:moveTo>
                          <a:pt x="187166" y="159544"/>
                        </a:moveTo>
                        <a:cubicBezTo>
                          <a:pt x="181451" y="144304"/>
                          <a:pt x="166211" y="132874"/>
                          <a:pt x="148114" y="132874"/>
                        </a:cubicBezTo>
                        <a:cubicBezTo>
                          <a:pt x="130016" y="132874"/>
                          <a:pt x="114776" y="144304"/>
                          <a:pt x="109061" y="159544"/>
                        </a:cubicBezTo>
                        <a:lnTo>
                          <a:pt x="64294" y="159544"/>
                        </a:lnTo>
                        <a:lnTo>
                          <a:pt x="64294" y="88106"/>
                        </a:lnTo>
                        <a:cubicBezTo>
                          <a:pt x="79534" y="81439"/>
                          <a:pt x="90964" y="67151"/>
                          <a:pt x="90964" y="49054"/>
                        </a:cubicBezTo>
                        <a:cubicBezTo>
                          <a:pt x="90964" y="25241"/>
                          <a:pt x="71914" y="7144"/>
                          <a:pt x="49054" y="7144"/>
                        </a:cubicBezTo>
                        <a:cubicBezTo>
                          <a:pt x="26194" y="7144"/>
                          <a:pt x="7144" y="26194"/>
                          <a:pt x="7144" y="49054"/>
                        </a:cubicBezTo>
                        <a:cubicBezTo>
                          <a:pt x="7144" y="67151"/>
                          <a:pt x="18574" y="82391"/>
                          <a:pt x="33814" y="88106"/>
                        </a:cubicBezTo>
                        <a:lnTo>
                          <a:pt x="33814" y="175736"/>
                        </a:lnTo>
                        <a:lnTo>
                          <a:pt x="49054" y="190976"/>
                        </a:lnTo>
                        <a:lnTo>
                          <a:pt x="109061" y="190976"/>
                        </a:lnTo>
                        <a:cubicBezTo>
                          <a:pt x="115729" y="206216"/>
                          <a:pt x="130016" y="217646"/>
                          <a:pt x="148114" y="217646"/>
                        </a:cubicBezTo>
                        <a:cubicBezTo>
                          <a:pt x="166211" y="217646"/>
                          <a:pt x="181451" y="206216"/>
                          <a:pt x="187166" y="190976"/>
                        </a:cubicBezTo>
                        <a:lnTo>
                          <a:pt x="188119" y="190976"/>
                        </a:lnTo>
                        <a:lnTo>
                          <a:pt x="188119" y="188119"/>
                        </a:lnTo>
                        <a:cubicBezTo>
                          <a:pt x="189071" y="184309"/>
                          <a:pt x="190024" y="180499"/>
                          <a:pt x="190024" y="175736"/>
                        </a:cubicBezTo>
                        <a:cubicBezTo>
                          <a:pt x="190024" y="170974"/>
                          <a:pt x="189071" y="167164"/>
                          <a:pt x="188119" y="163354"/>
                        </a:cubicBezTo>
                        <a:lnTo>
                          <a:pt x="188119" y="159544"/>
                        </a:lnTo>
                        <a:lnTo>
                          <a:pt x="187166" y="159544"/>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29EC85E-0B02-455F-B838-4D4CE9A09AA5}"/>
                      </a:ext>
                    </a:extLst>
                  </p:cNvPr>
                  <p:cNvSpPr/>
                  <p:nvPr/>
                </p:nvSpPr>
                <p:spPr>
                  <a:xfrm>
                    <a:off x="5730620" y="1897476"/>
                    <a:ext cx="228600" cy="209550"/>
                  </a:xfrm>
                  <a:custGeom>
                    <a:avLst/>
                    <a:gdLst/>
                    <a:ahLst/>
                    <a:cxnLst/>
                    <a:rect l="0" t="0" r="0" b="0"/>
                    <a:pathLst>
                      <a:path w="228600" h="209550">
                        <a:moveTo>
                          <a:pt x="48101" y="91916"/>
                        </a:moveTo>
                        <a:cubicBezTo>
                          <a:pt x="66199" y="91916"/>
                          <a:pt x="81439" y="80486"/>
                          <a:pt x="87154" y="65246"/>
                        </a:cubicBezTo>
                        <a:lnTo>
                          <a:pt x="165259" y="65246"/>
                        </a:lnTo>
                        <a:lnTo>
                          <a:pt x="165259" y="123349"/>
                        </a:lnTo>
                        <a:cubicBezTo>
                          <a:pt x="150019" y="130016"/>
                          <a:pt x="138589" y="144304"/>
                          <a:pt x="138589" y="162401"/>
                        </a:cubicBezTo>
                        <a:cubicBezTo>
                          <a:pt x="138589" y="186214"/>
                          <a:pt x="157639" y="204311"/>
                          <a:pt x="180499" y="204311"/>
                        </a:cubicBezTo>
                        <a:cubicBezTo>
                          <a:pt x="204311" y="204311"/>
                          <a:pt x="222409" y="185261"/>
                          <a:pt x="222409" y="162401"/>
                        </a:cubicBezTo>
                        <a:cubicBezTo>
                          <a:pt x="222409" y="144304"/>
                          <a:pt x="210979" y="129064"/>
                          <a:pt x="195739" y="123349"/>
                        </a:cubicBezTo>
                        <a:lnTo>
                          <a:pt x="195739" y="49054"/>
                        </a:lnTo>
                        <a:lnTo>
                          <a:pt x="180499" y="33814"/>
                        </a:lnTo>
                        <a:lnTo>
                          <a:pt x="88106" y="33814"/>
                        </a:lnTo>
                        <a:cubicBezTo>
                          <a:pt x="82391" y="18574"/>
                          <a:pt x="67151" y="7144"/>
                          <a:pt x="49054" y="7144"/>
                        </a:cubicBezTo>
                        <a:cubicBezTo>
                          <a:pt x="25241" y="7144"/>
                          <a:pt x="7144" y="26194"/>
                          <a:pt x="7144" y="49054"/>
                        </a:cubicBezTo>
                        <a:cubicBezTo>
                          <a:pt x="7144" y="71914"/>
                          <a:pt x="25241" y="91916"/>
                          <a:pt x="48101"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485ED1-456B-489A-920A-2067FF0DFEA3}"/>
                      </a:ext>
                    </a:extLst>
                  </p:cNvPr>
                  <p:cNvSpPr/>
                  <p:nvPr/>
                </p:nvSpPr>
                <p:spPr>
                  <a:xfrm>
                    <a:off x="6091617" y="1840326"/>
                    <a:ext cx="266700" cy="266700"/>
                  </a:xfrm>
                  <a:custGeom>
                    <a:avLst/>
                    <a:gdLst/>
                    <a:ahLst/>
                    <a:cxnLst/>
                    <a:rect l="0" t="0" r="0" b="0"/>
                    <a:pathLst>
                      <a:path w="266700" h="266700">
                        <a:moveTo>
                          <a:pt x="216694" y="7144"/>
                        </a:moveTo>
                        <a:cubicBezTo>
                          <a:pt x="192881" y="7144"/>
                          <a:pt x="174784" y="26194"/>
                          <a:pt x="174784" y="49054"/>
                        </a:cubicBezTo>
                        <a:cubicBezTo>
                          <a:pt x="174784" y="66199"/>
                          <a:pt x="184309" y="80486"/>
                          <a:pt x="198596" y="87154"/>
                        </a:cubicBezTo>
                        <a:lnTo>
                          <a:pt x="198596" y="204311"/>
                        </a:lnTo>
                        <a:lnTo>
                          <a:pt x="88106" y="204311"/>
                        </a:lnTo>
                        <a:cubicBezTo>
                          <a:pt x="81439" y="189071"/>
                          <a:pt x="67151" y="177641"/>
                          <a:pt x="49054" y="177641"/>
                        </a:cubicBezTo>
                        <a:cubicBezTo>
                          <a:pt x="25241" y="177641"/>
                          <a:pt x="7144" y="196691"/>
                          <a:pt x="7144" y="219551"/>
                        </a:cubicBezTo>
                        <a:cubicBezTo>
                          <a:pt x="7144" y="242411"/>
                          <a:pt x="26194" y="261461"/>
                          <a:pt x="49054" y="261461"/>
                        </a:cubicBezTo>
                        <a:cubicBezTo>
                          <a:pt x="67151" y="261461"/>
                          <a:pt x="82391" y="250031"/>
                          <a:pt x="88106" y="234791"/>
                        </a:cubicBezTo>
                        <a:lnTo>
                          <a:pt x="214789" y="234791"/>
                        </a:lnTo>
                        <a:lnTo>
                          <a:pt x="230029" y="219551"/>
                        </a:lnTo>
                        <a:lnTo>
                          <a:pt x="230029" y="89059"/>
                        </a:lnTo>
                        <a:cubicBezTo>
                          <a:pt x="247174" y="83344"/>
                          <a:pt x="259556" y="68104"/>
                          <a:pt x="259556" y="49054"/>
                        </a:cubicBezTo>
                        <a:cubicBezTo>
                          <a:pt x="259556" y="26194"/>
                          <a:pt x="240506" y="7144"/>
                          <a:pt x="216694" y="714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E8E69128-CCD7-4668-9E57-3AFF6AC18E67}"/>
                      </a:ext>
                    </a:extLst>
                  </p:cNvPr>
                  <p:cNvSpPr/>
                  <p:nvPr/>
                </p:nvSpPr>
                <p:spPr>
                  <a:xfrm>
                    <a:off x="6174485" y="1731741"/>
                    <a:ext cx="266700" cy="333375"/>
                  </a:xfrm>
                  <a:custGeom>
                    <a:avLst/>
                    <a:gdLst/>
                    <a:ahLst/>
                    <a:cxnLst/>
                    <a:rect l="0" t="0" r="0" b="0"/>
                    <a:pathLst>
                      <a:path w="266700" h="333375">
                        <a:moveTo>
                          <a:pt x="236696" y="247174"/>
                        </a:moveTo>
                        <a:lnTo>
                          <a:pt x="236696" y="87154"/>
                        </a:lnTo>
                        <a:lnTo>
                          <a:pt x="231934" y="76676"/>
                        </a:lnTo>
                        <a:lnTo>
                          <a:pt x="193834" y="38576"/>
                        </a:lnTo>
                        <a:lnTo>
                          <a:pt x="183356" y="33814"/>
                        </a:lnTo>
                        <a:lnTo>
                          <a:pt x="88106" y="33814"/>
                        </a:lnTo>
                        <a:cubicBezTo>
                          <a:pt x="81439" y="18574"/>
                          <a:pt x="67151" y="7144"/>
                          <a:pt x="49054" y="7144"/>
                        </a:cubicBezTo>
                        <a:cubicBezTo>
                          <a:pt x="25241" y="7144"/>
                          <a:pt x="7144" y="26194"/>
                          <a:pt x="7144" y="49054"/>
                        </a:cubicBezTo>
                        <a:cubicBezTo>
                          <a:pt x="7144" y="71914"/>
                          <a:pt x="26194" y="90964"/>
                          <a:pt x="49054" y="90964"/>
                        </a:cubicBezTo>
                        <a:cubicBezTo>
                          <a:pt x="67151" y="90964"/>
                          <a:pt x="82391" y="79534"/>
                          <a:pt x="88106" y="64294"/>
                        </a:cubicBezTo>
                        <a:lnTo>
                          <a:pt x="176689" y="64294"/>
                        </a:lnTo>
                        <a:lnTo>
                          <a:pt x="205264" y="92869"/>
                        </a:lnTo>
                        <a:lnTo>
                          <a:pt x="205264" y="246221"/>
                        </a:lnTo>
                        <a:cubicBezTo>
                          <a:pt x="190024" y="252889"/>
                          <a:pt x="178594" y="267176"/>
                          <a:pt x="178594" y="285274"/>
                        </a:cubicBezTo>
                        <a:cubicBezTo>
                          <a:pt x="178594" y="309086"/>
                          <a:pt x="197644" y="327184"/>
                          <a:pt x="220504" y="327184"/>
                        </a:cubicBezTo>
                        <a:cubicBezTo>
                          <a:pt x="243364" y="327184"/>
                          <a:pt x="262414" y="308134"/>
                          <a:pt x="262414" y="285274"/>
                        </a:cubicBezTo>
                        <a:cubicBezTo>
                          <a:pt x="263366" y="268129"/>
                          <a:pt x="251936" y="252889"/>
                          <a:pt x="236696" y="24717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A01E61E7-B2CD-4015-ABA6-2D4351361B1E}"/>
                      </a:ext>
                    </a:extLst>
                  </p:cNvPr>
                  <p:cNvSpPr/>
                  <p:nvPr/>
                </p:nvSpPr>
                <p:spPr>
                  <a:xfrm>
                    <a:off x="5883020" y="1671733"/>
                    <a:ext cx="266700" cy="95250"/>
                  </a:xfrm>
                  <a:custGeom>
                    <a:avLst/>
                    <a:gdLst/>
                    <a:ahLst/>
                    <a:cxnLst/>
                    <a:rect l="0" t="0" r="0" b="0"/>
                    <a:pathLst>
                      <a:path w="266700" h="95250">
                        <a:moveTo>
                          <a:pt x="49054" y="91916"/>
                        </a:moveTo>
                        <a:cubicBezTo>
                          <a:pt x="67151" y="91916"/>
                          <a:pt x="82391" y="80486"/>
                          <a:pt x="88106" y="65246"/>
                        </a:cubicBezTo>
                        <a:lnTo>
                          <a:pt x="185261" y="65246"/>
                        </a:lnTo>
                        <a:cubicBezTo>
                          <a:pt x="191929" y="80486"/>
                          <a:pt x="206216" y="91916"/>
                          <a:pt x="224314" y="91916"/>
                        </a:cubicBezTo>
                        <a:cubicBezTo>
                          <a:pt x="248126" y="91916"/>
                          <a:pt x="266224" y="72866"/>
                          <a:pt x="266224" y="50006"/>
                        </a:cubicBezTo>
                        <a:cubicBezTo>
                          <a:pt x="266224" y="27146"/>
                          <a:pt x="248126" y="7144"/>
                          <a:pt x="225266" y="7144"/>
                        </a:cubicBezTo>
                        <a:cubicBezTo>
                          <a:pt x="207169" y="7144"/>
                          <a:pt x="191929" y="18574"/>
                          <a:pt x="186214" y="33814"/>
                        </a:cubicBezTo>
                        <a:lnTo>
                          <a:pt x="89059" y="33814"/>
                        </a:lnTo>
                        <a:cubicBezTo>
                          <a:pt x="82391" y="18574"/>
                          <a:pt x="67151" y="7144"/>
                          <a:pt x="49054" y="7144"/>
                        </a:cubicBezTo>
                        <a:cubicBezTo>
                          <a:pt x="25241" y="7144"/>
                          <a:pt x="7144" y="26194"/>
                          <a:pt x="7144" y="49054"/>
                        </a:cubicBezTo>
                        <a:cubicBezTo>
                          <a:pt x="7144" y="71914"/>
                          <a:pt x="26194" y="91916"/>
                          <a:pt x="49054"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2E5BB932-4715-49E0-AC68-C21DB340E0B1}"/>
                      </a:ext>
                    </a:extLst>
                  </p:cNvPr>
                  <p:cNvSpPr/>
                  <p:nvPr/>
                </p:nvSpPr>
                <p:spPr>
                  <a:xfrm>
                    <a:off x="5807772" y="1782223"/>
                    <a:ext cx="266700" cy="323850"/>
                  </a:xfrm>
                  <a:custGeom>
                    <a:avLst/>
                    <a:gdLst/>
                    <a:ahLst/>
                    <a:cxnLst/>
                    <a:rect l="0" t="0" r="0" b="0"/>
                    <a:pathLst>
                      <a:path w="266700" h="323850">
                        <a:moveTo>
                          <a:pt x="49054" y="91916"/>
                        </a:moveTo>
                        <a:cubicBezTo>
                          <a:pt x="67151" y="91916"/>
                          <a:pt x="82391" y="80486"/>
                          <a:pt x="88106" y="65246"/>
                        </a:cubicBezTo>
                        <a:lnTo>
                          <a:pt x="202406" y="65246"/>
                        </a:lnTo>
                        <a:lnTo>
                          <a:pt x="202406" y="239554"/>
                        </a:lnTo>
                        <a:cubicBezTo>
                          <a:pt x="187166" y="246221"/>
                          <a:pt x="175736" y="260509"/>
                          <a:pt x="175736" y="278606"/>
                        </a:cubicBezTo>
                        <a:cubicBezTo>
                          <a:pt x="175736" y="302419"/>
                          <a:pt x="194786" y="320516"/>
                          <a:pt x="217646" y="320516"/>
                        </a:cubicBezTo>
                        <a:cubicBezTo>
                          <a:pt x="241459" y="320516"/>
                          <a:pt x="259556" y="301466"/>
                          <a:pt x="259556" y="278606"/>
                        </a:cubicBezTo>
                        <a:cubicBezTo>
                          <a:pt x="259556" y="260509"/>
                          <a:pt x="248126" y="245269"/>
                          <a:pt x="232886" y="239554"/>
                        </a:cubicBezTo>
                        <a:lnTo>
                          <a:pt x="232886" y="49054"/>
                        </a:lnTo>
                        <a:lnTo>
                          <a:pt x="217646" y="33814"/>
                        </a:lnTo>
                        <a:lnTo>
                          <a:pt x="88106" y="33814"/>
                        </a:lnTo>
                        <a:cubicBezTo>
                          <a:pt x="81439" y="18574"/>
                          <a:pt x="67151" y="7144"/>
                          <a:pt x="49054" y="7144"/>
                        </a:cubicBezTo>
                        <a:cubicBezTo>
                          <a:pt x="25241" y="7144"/>
                          <a:pt x="7144" y="26194"/>
                          <a:pt x="7144" y="49054"/>
                        </a:cubicBezTo>
                        <a:cubicBezTo>
                          <a:pt x="7144" y="71914"/>
                          <a:pt x="25241" y="91916"/>
                          <a:pt x="49054"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7668D10-9056-4B7D-95E9-D2CE45C3B39C}"/>
                      </a:ext>
                    </a:extLst>
                  </p:cNvPr>
                  <p:cNvSpPr/>
                  <p:nvPr/>
                </p:nvSpPr>
                <p:spPr>
                  <a:xfrm>
                    <a:off x="5731572" y="2021301"/>
                    <a:ext cx="390525" cy="190500"/>
                  </a:xfrm>
                  <a:custGeom>
                    <a:avLst/>
                    <a:gdLst/>
                    <a:ahLst/>
                    <a:cxnLst/>
                    <a:rect l="0" t="0" r="0" b="0"/>
                    <a:pathLst>
                      <a:path w="390525" h="190500">
                        <a:moveTo>
                          <a:pt x="342424" y="99536"/>
                        </a:moveTo>
                        <a:cubicBezTo>
                          <a:pt x="324326" y="99536"/>
                          <a:pt x="309086" y="110966"/>
                          <a:pt x="303371" y="126206"/>
                        </a:cubicBezTo>
                        <a:lnTo>
                          <a:pt x="150971" y="126206"/>
                        </a:lnTo>
                        <a:lnTo>
                          <a:pt x="88106" y="63341"/>
                        </a:lnTo>
                        <a:cubicBezTo>
                          <a:pt x="90011" y="58579"/>
                          <a:pt x="90964" y="54769"/>
                          <a:pt x="90964" y="49054"/>
                        </a:cubicBezTo>
                        <a:cubicBezTo>
                          <a:pt x="90964" y="25241"/>
                          <a:pt x="71914" y="7144"/>
                          <a:pt x="49054" y="7144"/>
                        </a:cubicBezTo>
                        <a:cubicBezTo>
                          <a:pt x="25241" y="7144"/>
                          <a:pt x="7144" y="26194"/>
                          <a:pt x="7144" y="49054"/>
                        </a:cubicBezTo>
                        <a:cubicBezTo>
                          <a:pt x="7144" y="71914"/>
                          <a:pt x="26194" y="90964"/>
                          <a:pt x="49054" y="90964"/>
                        </a:cubicBezTo>
                        <a:cubicBezTo>
                          <a:pt x="55721" y="90964"/>
                          <a:pt x="62389" y="89059"/>
                          <a:pt x="68104" y="86201"/>
                        </a:cubicBezTo>
                        <a:lnTo>
                          <a:pt x="133826" y="151924"/>
                        </a:lnTo>
                        <a:lnTo>
                          <a:pt x="144304" y="156686"/>
                        </a:lnTo>
                        <a:lnTo>
                          <a:pt x="303371" y="156686"/>
                        </a:lnTo>
                        <a:cubicBezTo>
                          <a:pt x="310039" y="171926"/>
                          <a:pt x="324326" y="183356"/>
                          <a:pt x="342424" y="183356"/>
                        </a:cubicBezTo>
                        <a:cubicBezTo>
                          <a:pt x="366236" y="183356"/>
                          <a:pt x="384334" y="164306"/>
                          <a:pt x="384334" y="141446"/>
                        </a:cubicBezTo>
                        <a:cubicBezTo>
                          <a:pt x="384334" y="118586"/>
                          <a:pt x="365284" y="99536"/>
                          <a:pt x="342424" y="9953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D731669-DA2D-480A-9FDC-8283D79A0C42}"/>
                      </a:ext>
                    </a:extLst>
                  </p:cNvPr>
                  <p:cNvSpPr/>
                  <p:nvPr/>
                </p:nvSpPr>
                <p:spPr>
                  <a:xfrm>
                    <a:off x="6144005" y="2114646"/>
                    <a:ext cx="95250" cy="295275"/>
                  </a:xfrm>
                  <a:custGeom>
                    <a:avLst/>
                    <a:gdLst/>
                    <a:ahLst/>
                    <a:cxnLst/>
                    <a:rect l="0" t="0" r="0" b="0"/>
                    <a:pathLst>
                      <a:path w="95250" h="2952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210026"/>
                        </a:lnTo>
                        <a:cubicBezTo>
                          <a:pt x="18574" y="216694"/>
                          <a:pt x="7144" y="230981"/>
                          <a:pt x="7144" y="249079"/>
                        </a:cubicBezTo>
                        <a:cubicBezTo>
                          <a:pt x="7144" y="272891"/>
                          <a:pt x="26194" y="290989"/>
                          <a:pt x="49054" y="290989"/>
                        </a:cubicBezTo>
                        <a:cubicBezTo>
                          <a:pt x="72866" y="290989"/>
                          <a:pt x="90964" y="271939"/>
                          <a:pt x="90964" y="249079"/>
                        </a:cubicBezTo>
                        <a:cubicBezTo>
                          <a:pt x="90964" y="230981"/>
                          <a:pt x="79534" y="215741"/>
                          <a:pt x="64294" y="210026"/>
                        </a:cubicBezTo>
                        <a:lnTo>
                          <a:pt x="64294" y="88106"/>
                        </a:lnTo>
                        <a:cubicBezTo>
                          <a:pt x="79534" y="82391"/>
                          <a:pt x="90964" y="67151"/>
                          <a:pt x="90964" y="4905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6C0C81C8-FDED-4E32-958B-A926164171D2}"/>
                      </a:ext>
                    </a:extLst>
                  </p:cNvPr>
                  <p:cNvSpPr/>
                  <p:nvPr/>
                </p:nvSpPr>
                <p:spPr>
                  <a:xfrm>
                    <a:off x="6257352" y="2114646"/>
                    <a:ext cx="95250" cy="219075"/>
                  </a:xfrm>
                  <a:custGeom>
                    <a:avLst/>
                    <a:gdLst/>
                    <a:ahLst/>
                    <a:cxnLst/>
                    <a:rect l="0" t="0" r="0" b="0"/>
                    <a:pathLst>
                      <a:path w="95250" h="2190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137636"/>
                        </a:lnTo>
                        <a:cubicBezTo>
                          <a:pt x="18574" y="144304"/>
                          <a:pt x="7144" y="158591"/>
                          <a:pt x="7144" y="176689"/>
                        </a:cubicBezTo>
                        <a:cubicBezTo>
                          <a:pt x="7144" y="200501"/>
                          <a:pt x="26194" y="218599"/>
                          <a:pt x="49054" y="218599"/>
                        </a:cubicBezTo>
                        <a:cubicBezTo>
                          <a:pt x="72866" y="218599"/>
                          <a:pt x="90964" y="199549"/>
                          <a:pt x="90964" y="176689"/>
                        </a:cubicBezTo>
                        <a:cubicBezTo>
                          <a:pt x="90964" y="158591"/>
                          <a:pt x="79534" y="143351"/>
                          <a:pt x="64294" y="137636"/>
                        </a:cubicBezTo>
                        <a:lnTo>
                          <a:pt x="64294" y="88106"/>
                        </a:lnTo>
                        <a:cubicBezTo>
                          <a:pt x="79534" y="82391"/>
                          <a:pt x="90964" y="67151"/>
                          <a:pt x="90964" y="4905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grpSp>
        <p:nvGrpSpPr>
          <p:cNvPr id="13" name="Group 12">
            <a:extLst>
              <a:ext uri="{FF2B5EF4-FFF2-40B4-BE49-F238E27FC236}">
                <a16:creationId xmlns:a16="http://schemas.microsoft.com/office/drawing/2014/main" id="{B42BD60A-AA3F-4492-AB3C-9EDB9DD8A1B0}"/>
              </a:ext>
            </a:extLst>
          </p:cNvPr>
          <p:cNvGrpSpPr/>
          <p:nvPr/>
        </p:nvGrpSpPr>
        <p:grpSpPr>
          <a:xfrm>
            <a:off x="6651795" y="2131002"/>
            <a:ext cx="4225294" cy="653064"/>
            <a:chOff x="6651795" y="2131002"/>
            <a:chExt cx="4225294" cy="653064"/>
          </a:xfrm>
        </p:grpSpPr>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24468" y="2319035"/>
              <a:ext cx="3352621"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Edge &amp; Disconnected</a:t>
              </a:r>
            </a:p>
          </p:txBody>
        </p:sp>
        <p:grpSp>
          <p:nvGrpSpPr>
            <p:cNvPr id="10" name="Group 9">
              <a:extLst>
                <a:ext uri="{FF2B5EF4-FFF2-40B4-BE49-F238E27FC236}">
                  <a16:creationId xmlns:a16="http://schemas.microsoft.com/office/drawing/2014/main" id="{9573A9AC-FBFA-4B4F-855C-925FF037FABC}"/>
                </a:ext>
              </a:extLst>
            </p:cNvPr>
            <p:cNvGrpSpPr/>
            <p:nvPr/>
          </p:nvGrpSpPr>
          <p:grpSpPr>
            <a:xfrm>
              <a:off x="6651795" y="2131002"/>
              <a:ext cx="653064" cy="653064"/>
              <a:chOff x="6651795" y="2131002"/>
              <a:chExt cx="653064" cy="653064"/>
            </a:xfrm>
          </p:grpSpPr>
          <p:sp>
            <p:nvSpPr>
              <p:cNvPr id="19" name="Oval 18">
                <a:extLst>
                  <a:ext uri="{FF2B5EF4-FFF2-40B4-BE49-F238E27FC236}">
                    <a16:creationId xmlns:a16="http://schemas.microsoft.com/office/drawing/2014/main" id="{29C8207B-A470-44F3-A90F-91389696C499}"/>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1532DBE5-F8EB-4118-B5FE-89D67A968E60}"/>
                  </a:ext>
                </a:extLst>
              </p:cNvPr>
              <p:cNvGrpSpPr/>
              <p:nvPr/>
            </p:nvGrpSpPr>
            <p:grpSpPr>
              <a:xfrm>
                <a:off x="6727608" y="2274993"/>
                <a:ext cx="502358" cy="343748"/>
                <a:chOff x="6717982" y="2274993"/>
                <a:chExt cx="502358" cy="343748"/>
              </a:xfrm>
            </p:grpSpPr>
            <p:sp>
              <p:nvSpPr>
                <p:cNvPr id="77" name="Freeform: Shape 76">
                  <a:extLst>
                    <a:ext uri="{FF2B5EF4-FFF2-40B4-BE49-F238E27FC236}">
                      <a16:creationId xmlns:a16="http://schemas.microsoft.com/office/drawing/2014/main" id="{ABCEB2CE-0D2A-42A4-830B-A4B09C63A64A}"/>
                    </a:ext>
                  </a:extLst>
                </p:cNvPr>
                <p:cNvSpPr/>
                <p:nvPr/>
              </p:nvSpPr>
              <p:spPr bwMode="auto">
                <a:xfrm>
                  <a:off x="6717982" y="2308623"/>
                  <a:ext cx="260345" cy="296227"/>
                </a:xfrm>
                <a:custGeom>
                  <a:avLst/>
                  <a:gdLst>
                    <a:gd name="connsiteX0" fmla="*/ 106968 w 260345"/>
                    <a:gd name="connsiteY0" fmla="*/ 0 h 296227"/>
                    <a:gd name="connsiteX1" fmla="*/ 106968 w 260345"/>
                    <a:gd name="connsiteY1" fmla="*/ 74295 h 296227"/>
                    <a:gd name="connsiteX2" fmla="*/ 260345 w 260345"/>
                    <a:gd name="connsiteY2" fmla="*/ 74295 h 296227"/>
                    <a:gd name="connsiteX3" fmla="*/ 260345 w 260345"/>
                    <a:gd name="connsiteY3" fmla="*/ 221932 h 296227"/>
                    <a:gd name="connsiteX4" fmla="*/ 106968 w 260345"/>
                    <a:gd name="connsiteY4" fmla="*/ 221932 h 296227"/>
                    <a:gd name="connsiteX5" fmla="*/ 106968 w 260345"/>
                    <a:gd name="connsiteY5" fmla="*/ 296227 h 296227"/>
                    <a:gd name="connsiteX6" fmla="*/ 0 w 260345"/>
                    <a:gd name="connsiteY6" fmla="*/ 147637 h 296227"/>
                    <a:gd name="connsiteX7" fmla="*/ 106968 w 260345"/>
                    <a:gd name="connsiteY7" fmla="*/ 0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45" h="296227">
                      <a:moveTo>
                        <a:pt x="106968" y="0"/>
                      </a:moveTo>
                      <a:lnTo>
                        <a:pt x="106968" y="74295"/>
                      </a:lnTo>
                      <a:lnTo>
                        <a:pt x="260345" y="74295"/>
                      </a:lnTo>
                      <a:lnTo>
                        <a:pt x="260345" y="221932"/>
                      </a:lnTo>
                      <a:lnTo>
                        <a:pt x="106968" y="221932"/>
                      </a:lnTo>
                      <a:lnTo>
                        <a:pt x="106968" y="296227"/>
                      </a:lnTo>
                      <a:lnTo>
                        <a:pt x="0" y="147637"/>
                      </a:lnTo>
                      <a:lnTo>
                        <a:pt x="106968" y="0"/>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C444EDB-8699-4222-B509-47F4935E8BE7}"/>
                    </a:ext>
                  </a:extLst>
                </p:cNvPr>
                <p:cNvSpPr/>
                <p:nvPr/>
              </p:nvSpPr>
              <p:spPr>
                <a:xfrm flipH="1">
                  <a:off x="6876592" y="2274993"/>
                  <a:ext cx="343748" cy="343748"/>
                </a:xfrm>
                <a:custGeom>
                  <a:avLst/>
                  <a:gdLst/>
                  <a:ahLst/>
                  <a:cxnLst/>
                  <a:rect l="0" t="0" r="0" b="0"/>
                  <a:pathLst>
                    <a:path w="600075" h="600075">
                      <a:moveTo>
                        <a:pt x="327184" y="415766"/>
                      </a:moveTo>
                      <a:cubicBezTo>
                        <a:pt x="243364" y="434816"/>
                        <a:pt x="170021" y="361474"/>
                        <a:pt x="188119" y="276701"/>
                      </a:cubicBezTo>
                      <a:cubicBezTo>
                        <a:pt x="197644" y="234791"/>
                        <a:pt x="231934" y="200501"/>
                        <a:pt x="273844" y="190976"/>
                      </a:cubicBezTo>
                      <a:cubicBezTo>
                        <a:pt x="357664" y="171926"/>
                        <a:pt x="431006" y="245269"/>
                        <a:pt x="412909" y="330041"/>
                      </a:cubicBezTo>
                      <a:cubicBezTo>
                        <a:pt x="404336" y="371951"/>
                        <a:pt x="370046" y="406241"/>
                        <a:pt x="327184" y="415766"/>
                      </a:cubicBezTo>
                      <a:close/>
                      <a:moveTo>
                        <a:pt x="594836" y="341471"/>
                      </a:moveTo>
                      <a:lnTo>
                        <a:pt x="594836" y="261461"/>
                      </a:lnTo>
                      <a:lnTo>
                        <a:pt x="509111" y="248126"/>
                      </a:lnTo>
                      <a:cubicBezTo>
                        <a:pt x="503396" y="229076"/>
                        <a:pt x="495776" y="210026"/>
                        <a:pt x="486251" y="193834"/>
                      </a:cubicBezTo>
                      <a:lnTo>
                        <a:pt x="537686" y="123349"/>
                      </a:lnTo>
                      <a:lnTo>
                        <a:pt x="480536" y="66199"/>
                      </a:lnTo>
                      <a:lnTo>
                        <a:pt x="409099" y="117634"/>
                      </a:lnTo>
                      <a:cubicBezTo>
                        <a:pt x="392906" y="108109"/>
                        <a:pt x="374809" y="100489"/>
                        <a:pt x="355759" y="95726"/>
                      </a:cubicBezTo>
                      <a:lnTo>
                        <a:pt x="341471" y="7144"/>
                      </a:lnTo>
                      <a:lnTo>
                        <a:pt x="261461" y="7144"/>
                      </a:lnTo>
                      <a:lnTo>
                        <a:pt x="247174" y="94774"/>
                      </a:lnTo>
                      <a:cubicBezTo>
                        <a:pt x="228124" y="99536"/>
                        <a:pt x="210026" y="107156"/>
                        <a:pt x="193834" y="116681"/>
                      </a:cubicBezTo>
                      <a:lnTo>
                        <a:pt x="121444" y="65246"/>
                      </a:lnTo>
                      <a:lnTo>
                        <a:pt x="64294" y="122396"/>
                      </a:lnTo>
                      <a:lnTo>
                        <a:pt x="115729" y="192881"/>
                      </a:lnTo>
                      <a:cubicBezTo>
                        <a:pt x="105251" y="210026"/>
                        <a:pt x="97631" y="228124"/>
                        <a:pt x="92869" y="247174"/>
                      </a:cubicBezTo>
                      <a:lnTo>
                        <a:pt x="7144" y="260509"/>
                      </a:lnTo>
                      <a:lnTo>
                        <a:pt x="7144" y="340519"/>
                      </a:lnTo>
                      <a:lnTo>
                        <a:pt x="91916" y="353854"/>
                      </a:lnTo>
                      <a:cubicBezTo>
                        <a:pt x="96679" y="373856"/>
                        <a:pt x="104299" y="392906"/>
                        <a:pt x="114776" y="411004"/>
                      </a:cubicBezTo>
                      <a:lnTo>
                        <a:pt x="65246" y="479584"/>
                      </a:lnTo>
                      <a:lnTo>
                        <a:pt x="122396" y="536734"/>
                      </a:lnTo>
                      <a:lnTo>
                        <a:pt x="190976" y="487204"/>
                      </a:lnTo>
                      <a:cubicBezTo>
                        <a:pt x="209074" y="497681"/>
                        <a:pt x="228124" y="506254"/>
                        <a:pt x="249079" y="511016"/>
                      </a:cubicBezTo>
                      <a:lnTo>
                        <a:pt x="262414" y="593884"/>
                      </a:lnTo>
                      <a:lnTo>
                        <a:pt x="342424" y="593884"/>
                      </a:lnTo>
                      <a:lnTo>
                        <a:pt x="355759" y="511016"/>
                      </a:lnTo>
                      <a:cubicBezTo>
                        <a:pt x="376714" y="505301"/>
                        <a:pt x="395764" y="497681"/>
                        <a:pt x="413861" y="487204"/>
                      </a:cubicBezTo>
                      <a:lnTo>
                        <a:pt x="482441" y="536734"/>
                      </a:lnTo>
                      <a:lnTo>
                        <a:pt x="539591" y="479584"/>
                      </a:lnTo>
                      <a:lnTo>
                        <a:pt x="490061" y="411004"/>
                      </a:lnTo>
                      <a:cubicBezTo>
                        <a:pt x="500539" y="393859"/>
                        <a:pt x="508159" y="373856"/>
                        <a:pt x="512921" y="353854"/>
                      </a:cubicBezTo>
                      <a:lnTo>
                        <a:pt x="594836" y="341471"/>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37" name="Arrow: Pentagon 36">
            <a:extLst>
              <a:ext uri="{FF2B5EF4-FFF2-40B4-BE49-F238E27FC236}">
                <a16:creationId xmlns:a16="http://schemas.microsoft.com/office/drawing/2014/main" id="{AC9DDF3C-6526-46A1-A07C-78B8A29A1CBA}"/>
              </a:ext>
            </a:extLst>
          </p:cNvPr>
          <p:cNvSpPr/>
          <p:nvPr/>
        </p:nvSpPr>
        <p:spPr bwMode="auto">
          <a:xfrm>
            <a:off x="0" y="1428750"/>
            <a:ext cx="6096000" cy="4840288"/>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itle 8">
            <a:extLst>
              <a:ext uri="{FF2B5EF4-FFF2-40B4-BE49-F238E27FC236}">
                <a16:creationId xmlns:a16="http://schemas.microsoft.com/office/drawing/2014/main" id="{B9FE19B7-70D3-4E11-8BBA-9F02E4CCDC2E}"/>
              </a:ext>
            </a:extLst>
          </p:cNvPr>
          <p:cNvSpPr>
            <a:spLocks noGrp="1"/>
          </p:cNvSpPr>
          <p:nvPr>
            <p:ph type="title"/>
          </p:nvPr>
        </p:nvSpPr>
        <p:spPr/>
        <p:txBody>
          <a:bodyPr/>
          <a:lstStyle/>
          <a:p>
            <a:r>
              <a:rPr lang="en-US"/>
              <a:t>Azure Stack</a:t>
            </a:r>
          </a:p>
        </p:txBody>
      </p:sp>
      <p:sp>
        <p:nvSpPr>
          <p:cNvPr id="50" name="Rectangle 49">
            <a:extLst>
              <a:ext uri="{FF2B5EF4-FFF2-40B4-BE49-F238E27FC236}">
                <a16:creationId xmlns:a16="http://schemas.microsoft.com/office/drawing/2014/main" id="{FB8B6444-FDEE-432A-B7EF-B8C380E3FEEA}"/>
              </a:ext>
            </a:extLst>
          </p:cNvPr>
          <p:cNvSpPr/>
          <p:nvPr/>
        </p:nvSpPr>
        <p:spPr>
          <a:xfrm>
            <a:off x="1148826" y="5191604"/>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Integrated System</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cloud inspired infrastructure via integrated systems from major H/W partners</a:t>
            </a:r>
          </a:p>
        </p:txBody>
      </p:sp>
      <p:sp>
        <p:nvSpPr>
          <p:cNvPr id="51" name="Text Placeholder 5">
            <a:extLst>
              <a:ext uri="{FF2B5EF4-FFF2-40B4-BE49-F238E27FC236}">
                <a16:creationId xmlns:a16="http://schemas.microsoft.com/office/drawing/2014/main" id="{1C0FC7CF-421E-4F0E-9549-4B6F0A9BB97B}"/>
              </a:ext>
            </a:extLst>
          </p:cNvPr>
          <p:cNvSpPr txBox="1">
            <a:spLocks/>
          </p:cNvSpPr>
          <p:nvPr/>
        </p:nvSpPr>
        <p:spPr>
          <a:xfrm>
            <a:off x="1212638" y="1867189"/>
            <a:ext cx="4100834"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Complete autonomous cloud</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Only consistent hybrid cloud that can run at the connected or disconnected</a:t>
            </a:r>
          </a:p>
        </p:txBody>
      </p:sp>
      <p:sp>
        <p:nvSpPr>
          <p:cNvPr id="52" name="Text Placeholder 6">
            <a:extLst>
              <a:ext uri="{FF2B5EF4-FFF2-40B4-BE49-F238E27FC236}">
                <a16:creationId xmlns:a16="http://schemas.microsoft.com/office/drawing/2014/main" id="{C2061BE9-08D9-4EB2-BD28-8576D3B01B0B}"/>
              </a:ext>
            </a:extLst>
          </p:cNvPr>
          <p:cNvSpPr txBox="1">
            <a:spLocks/>
          </p:cNvSpPr>
          <p:nvPr/>
        </p:nvSpPr>
        <p:spPr>
          <a:xfrm>
            <a:off x="1209704" y="298689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Cloud application model</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Common application model, tools and APIs with Azure simplifying  DevOps</a:t>
            </a:r>
          </a:p>
        </p:txBody>
      </p:sp>
      <p:grpSp>
        <p:nvGrpSpPr>
          <p:cNvPr id="53" name="Group 52">
            <a:extLst>
              <a:ext uri="{FF2B5EF4-FFF2-40B4-BE49-F238E27FC236}">
                <a16:creationId xmlns:a16="http://schemas.microsoft.com/office/drawing/2014/main" id="{F62D0711-568C-4C40-85C5-7A4C0B83DA2B}"/>
              </a:ext>
            </a:extLst>
          </p:cNvPr>
          <p:cNvGrpSpPr/>
          <p:nvPr/>
        </p:nvGrpSpPr>
        <p:grpSpPr>
          <a:xfrm>
            <a:off x="329600" y="3102223"/>
            <a:ext cx="653064" cy="653064"/>
            <a:chOff x="6651795" y="3527386"/>
            <a:chExt cx="653064" cy="653064"/>
          </a:xfrm>
        </p:grpSpPr>
        <p:sp>
          <p:nvSpPr>
            <p:cNvPr id="67" name="Oval 66">
              <a:extLst>
                <a:ext uri="{FF2B5EF4-FFF2-40B4-BE49-F238E27FC236}">
                  <a16:creationId xmlns:a16="http://schemas.microsoft.com/office/drawing/2014/main" id="{C558ECD8-A6A4-4393-BFFB-FBD7CC64177B}"/>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68" name="Graphic 67">
              <a:extLst>
                <a:ext uri="{FF2B5EF4-FFF2-40B4-BE49-F238E27FC236}">
                  <a16:creationId xmlns:a16="http://schemas.microsoft.com/office/drawing/2014/main" id="{14FDF201-182B-4A26-B968-9F6C5EA137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7086" y="3728065"/>
              <a:ext cx="316188" cy="291485"/>
            </a:xfrm>
            <a:prstGeom prst="rect">
              <a:avLst/>
            </a:prstGeom>
          </p:spPr>
        </p:pic>
      </p:grpSp>
      <p:grpSp>
        <p:nvGrpSpPr>
          <p:cNvPr id="69" name="Group 68">
            <a:extLst>
              <a:ext uri="{FF2B5EF4-FFF2-40B4-BE49-F238E27FC236}">
                <a16:creationId xmlns:a16="http://schemas.microsoft.com/office/drawing/2014/main" id="{A550C216-C569-4552-889C-6A82F0ED0C1D}"/>
              </a:ext>
            </a:extLst>
          </p:cNvPr>
          <p:cNvGrpSpPr/>
          <p:nvPr/>
        </p:nvGrpSpPr>
        <p:grpSpPr>
          <a:xfrm>
            <a:off x="336453" y="5324599"/>
            <a:ext cx="653064" cy="653064"/>
            <a:chOff x="6651795" y="4921466"/>
            <a:chExt cx="653064" cy="653064"/>
          </a:xfrm>
        </p:grpSpPr>
        <p:sp>
          <p:nvSpPr>
            <p:cNvPr id="70" name="Oval 69">
              <a:extLst>
                <a:ext uri="{FF2B5EF4-FFF2-40B4-BE49-F238E27FC236}">
                  <a16:creationId xmlns:a16="http://schemas.microsoft.com/office/drawing/2014/main" id="{0983AA00-A737-4195-BCF8-FBBF37F21C6B}"/>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1" name="Graphic 70">
              <a:extLst>
                <a:ext uri="{FF2B5EF4-FFF2-40B4-BE49-F238E27FC236}">
                  <a16:creationId xmlns:a16="http://schemas.microsoft.com/office/drawing/2014/main" id="{D3DEC241-9B81-48D3-A436-1E1DDA3DDA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7957" y="5088508"/>
              <a:ext cx="344843" cy="288704"/>
            </a:xfrm>
            <a:prstGeom prst="rect">
              <a:avLst/>
            </a:prstGeom>
          </p:spPr>
        </p:pic>
      </p:grpSp>
      <p:grpSp>
        <p:nvGrpSpPr>
          <p:cNvPr id="73" name="Group 72">
            <a:extLst>
              <a:ext uri="{FF2B5EF4-FFF2-40B4-BE49-F238E27FC236}">
                <a16:creationId xmlns:a16="http://schemas.microsoft.com/office/drawing/2014/main" id="{41F80273-338C-489E-9491-7014705BC6BB}"/>
              </a:ext>
            </a:extLst>
          </p:cNvPr>
          <p:cNvGrpSpPr/>
          <p:nvPr/>
        </p:nvGrpSpPr>
        <p:grpSpPr>
          <a:xfrm>
            <a:off x="329600" y="1896339"/>
            <a:ext cx="653064" cy="653064"/>
            <a:chOff x="6651795" y="2131002"/>
            <a:chExt cx="653064" cy="653064"/>
          </a:xfrm>
        </p:grpSpPr>
        <p:sp>
          <p:nvSpPr>
            <p:cNvPr id="74" name="Oval 73">
              <a:extLst>
                <a:ext uri="{FF2B5EF4-FFF2-40B4-BE49-F238E27FC236}">
                  <a16:creationId xmlns:a16="http://schemas.microsoft.com/office/drawing/2014/main" id="{6129F8CB-FD9D-46F5-A96C-A33F461CB4E4}"/>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5" name="Graphic 74">
              <a:extLst>
                <a:ext uri="{FF2B5EF4-FFF2-40B4-BE49-F238E27FC236}">
                  <a16:creationId xmlns:a16="http://schemas.microsoft.com/office/drawing/2014/main" id="{501F7CC1-659C-4172-80F2-F54A7A2F990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11442" y="2312727"/>
              <a:ext cx="333771" cy="289615"/>
            </a:xfrm>
            <a:prstGeom prst="rect">
              <a:avLst/>
            </a:prstGeom>
          </p:spPr>
        </p:pic>
      </p:grpSp>
      <p:sp>
        <p:nvSpPr>
          <p:cNvPr id="76" name="Rectangle 75">
            <a:extLst>
              <a:ext uri="{FF2B5EF4-FFF2-40B4-BE49-F238E27FC236}">
                <a16:creationId xmlns:a16="http://schemas.microsoft.com/office/drawing/2014/main" id="{E4D57F0A-E0AF-4237-8702-C073BBFF1FD6}"/>
              </a:ext>
            </a:extLst>
          </p:cNvPr>
          <p:cNvSpPr/>
          <p:nvPr/>
        </p:nvSpPr>
        <p:spPr>
          <a:xfrm>
            <a:off x="1168803" y="4043082"/>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Azure Services &amp; Marketplace</a:t>
            </a:r>
          </a:p>
          <a:p>
            <a:pPr marL="0" marR="0" lvl="0" indent="0" algn="l" defTabSz="932563"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Azure web services, containers, Azure Functions, &amp; Azure Marketplace</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78" name="Oval 77">
            <a:extLst>
              <a:ext uri="{FF2B5EF4-FFF2-40B4-BE49-F238E27FC236}">
                <a16:creationId xmlns:a16="http://schemas.microsoft.com/office/drawing/2014/main" id="{A433D990-7D79-4956-8E48-ED2DA3183C45}"/>
              </a:ext>
            </a:extLst>
          </p:cNvPr>
          <p:cNvSpPr/>
          <p:nvPr/>
        </p:nvSpPr>
        <p:spPr bwMode="auto">
          <a:xfrm>
            <a:off x="329600" y="4170520"/>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9" name="Picture 2" descr="fdabb81b-f136-45f9-ba24-6e7ed58dede1">
            <a:extLst>
              <a:ext uri="{FF2B5EF4-FFF2-40B4-BE49-F238E27FC236}">
                <a16:creationId xmlns:a16="http://schemas.microsoft.com/office/drawing/2014/main" id="{E376FDAD-89CA-4875-A06E-88C5598325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911" y="4292280"/>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4836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1243152-6B71-4C5E-9981-3394D2CBD270}"/>
              </a:ext>
            </a:extLst>
          </p:cNvPr>
          <p:cNvSpPr/>
          <p:nvPr/>
        </p:nvSpPr>
        <p:spPr bwMode="auto">
          <a:xfrm>
            <a:off x="5306644" y="1869989"/>
            <a:ext cx="4948416" cy="4481384"/>
          </a:xfrm>
          <a:prstGeom prst="ellipse">
            <a:avLst/>
          </a:prstGeom>
          <a:noFill/>
          <a:ln>
            <a:solidFill>
              <a:srgbClr val="D83B0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5" name="Rectangle 4">
            <a:extLst>
              <a:ext uri="{FF2B5EF4-FFF2-40B4-BE49-F238E27FC236}">
                <a16:creationId xmlns:a16="http://schemas.microsoft.com/office/drawing/2014/main" id="{7BFB566C-6067-40C8-B96F-EC670721B1A3}"/>
              </a:ext>
            </a:extLst>
          </p:cNvPr>
          <p:cNvSpPr/>
          <p:nvPr/>
        </p:nvSpPr>
        <p:spPr bwMode="auto">
          <a:xfrm>
            <a:off x="8484412" y="2327116"/>
            <a:ext cx="2812641" cy="33969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Rectangle 191">
            <a:extLst>
              <a:ext uri="{FF2B5EF4-FFF2-40B4-BE49-F238E27FC236}">
                <a16:creationId xmlns:a16="http://schemas.microsoft.com/office/drawing/2014/main" id="{07E25201-8E7D-4660-B510-79A8B70DA864}"/>
              </a:ext>
            </a:extLst>
          </p:cNvPr>
          <p:cNvSpPr/>
          <p:nvPr/>
        </p:nvSpPr>
        <p:spPr bwMode="auto">
          <a:xfrm>
            <a:off x="588263" y="1574895"/>
            <a:ext cx="3685918" cy="3915388"/>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Azure Stack is an extension </a:t>
            </a:r>
            <a:b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of the Azure </a:t>
            </a:r>
            <a:r>
              <a:rPr kumimoji="0" lang="en-US" sz="2000" b="0" i="0" u="none" strike="noStrike" kern="1200" cap="none" spc="0" normalizeH="0" baseline="0" noProof="0">
                <a:ln>
                  <a:noFill/>
                </a:ln>
                <a:gradFill>
                  <a:gsLst>
                    <a:gs pos="0">
                      <a:srgbClr val="D83B01"/>
                    </a:gs>
                    <a:gs pos="100000">
                      <a:srgbClr val="D83B01"/>
                    </a:gs>
                  </a:gsLst>
                  <a:lin ang="5400000" scaled="1"/>
                </a:gradFill>
                <a:effectLst/>
                <a:uLnTx/>
                <a:uFillTx/>
                <a:latin typeface="Segoe UI" panose="020B0502040204020203" pitchFamily="34" charset="0"/>
                <a:ea typeface="+mn-ea"/>
                <a:cs typeface="Segoe UI" panose="020B0502040204020203" pitchFamily="34" charset="0"/>
              </a:rPr>
              <a:t>platform</a:t>
            </a:r>
          </a:p>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It brings the agility and innovation of cloud computing to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on-premises </a:t>
            </a: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environments</a:t>
            </a:r>
          </a:p>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Organizations can build modern applications across hybrid cloud environments with the right</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flexibility</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and</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control</a:t>
            </a:r>
          </a:p>
        </p:txBody>
      </p:sp>
      <p:sp>
        <p:nvSpPr>
          <p:cNvPr id="278" name="Freeform 13" title="Icon of a cloud">
            <a:extLst>
              <a:ext uri="{FF2B5EF4-FFF2-40B4-BE49-F238E27FC236}">
                <a16:creationId xmlns:a16="http://schemas.microsoft.com/office/drawing/2014/main" id="{55BCBE1D-71BB-4523-93C1-BBA4CBD5D9AC}"/>
              </a:ext>
            </a:extLst>
          </p:cNvPr>
          <p:cNvSpPr>
            <a:spLocks noChangeAspect="1"/>
          </p:cNvSpPr>
          <p:nvPr/>
        </p:nvSpPr>
        <p:spPr bwMode="auto">
          <a:xfrm>
            <a:off x="4518732" y="2115352"/>
            <a:ext cx="3070044" cy="16841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B0F0"/>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9" name="Group 278">
            <a:extLst>
              <a:ext uri="{FF2B5EF4-FFF2-40B4-BE49-F238E27FC236}">
                <a16:creationId xmlns:a16="http://schemas.microsoft.com/office/drawing/2014/main" id="{7E47CF8D-BDCF-4565-BFE8-720039945F6C}"/>
              </a:ext>
            </a:extLst>
          </p:cNvPr>
          <p:cNvGrpSpPr/>
          <p:nvPr/>
        </p:nvGrpSpPr>
        <p:grpSpPr>
          <a:xfrm>
            <a:off x="4971786" y="4283682"/>
            <a:ext cx="2248428" cy="1705213"/>
            <a:chOff x="2834671" y="3704900"/>
            <a:chExt cx="1425175" cy="1080856"/>
          </a:xfrm>
        </p:grpSpPr>
        <p:sp>
          <p:nvSpPr>
            <p:cNvPr id="280" name="building_5" title="Icon of tall buildings">
              <a:extLst>
                <a:ext uri="{FF2B5EF4-FFF2-40B4-BE49-F238E27FC236}">
                  <a16:creationId xmlns:a16="http://schemas.microsoft.com/office/drawing/2014/main" id="{2B3F3730-407A-44F6-969E-7A75163D541E}"/>
                </a:ext>
              </a:extLst>
            </p:cNvPr>
            <p:cNvSpPr>
              <a:spLocks noChangeAspect="1" noEditPoints="1"/>
            </p:cNvSpPr>
            <p:nvPr/>
          </p:nvSpPr>
          <p:spPr bwMode="auto">
            <a:xfrm>
              <a:off x="3498691" y="3704900"/>
              <a:ext cx="761155" cy="82667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1" name="Freeform 13" title="Icon of a cloud">
              <a:extLst>
                <a:ext uri="{FF2B5EF4-FFF2-40B4-BE49-F238E27FC236}">
                  <a16:creationId xmlns:a16="http://schemas.microsoft.com/office/drawing/2014/main" id="{782F79FE-0FD8-4DF4-9701-1EA906EED25C}"/>
                </a:ext>
              </a:extLst>
            </p:cNvPr>
            <p:cNvSpPr>
              <a:spLocks noChangeAspect="1"/>
            </p:cNvSpPr>
            <p:nvPr/>
          </p:nvSpPr>
          <p:spPr bwMode="auto">
            <a:xfrm>
              <a:off x="2834671" y="4210954"/>
              <a:ext cx="1047835" cy="57480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accent2">
                <a:lumMod val="20000"/>
                <a:lumOff val="80000"/>
              </a:schemeClr>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83" name="Rectangle 282">
            <a:extLst>
              <a:ext uri="{FF2B5EF4-FFF2-40B4-BE49-F238E27FC236}">
                <a16:creationId xmlns:a16="http://schemas.microsoft.com/office/drawing/2014/main" id="{C3405A1E-E23B-42EB-B6A1-96720CEE86AE}"/>
              </a:ext>
            </a:extLst>
          </p:cNvPr>
          <p:cNvSpPr/>
          <p:nvPr/>
        </p:nvSpPr>
        <p:spPr bwMode="auto">
          <a:xfrm>
            <a:off x="8484412" y="4196949"/>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Azure Services and Marketplace</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Compute | Networking | Storage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App Service | Functions | More…</a:t>
            </a:r>
          </a:p>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en-US" sz="1027"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84" name="Rectangle 283">
            <a:extLst>
              <a:ext uri="{FF2B5EF4-FFF2-40B4-BE49-F238E27FC236}">
                <a16:creationId xmlns:a16="http://schemas.microsoft.com/office/drawing/2014/main" id="{61CFFB2D-6D2F-4BBD-92C7-245C5020A0B3}"/>
              </a:ext>
            </a:extLst>
          </p:cNvPr>
          <p:cNvSpPr/>
          <p:nvPr/>
        </p:nvSpPr>
        <p:spPr bwMode="auto">
          <a:xfrm>
            <a:off x="8484412" y="4980161"/>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Cloud infrastructure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Integrated system design</a:t>
            </a:r>
          </a:p>
        </p:txBody>
      </p:sp>
      <p:sp>
        <p:nvSpPr>
          <p:cNvPr id="285" name="Rectangle 284">
            <a:extLst>
              <a:ext uri="{FF2B5EF4-FFF2-40B4-BE49-F238E27FC236}">
                <a16:creationId xmlns:a16="http://schemas.microsoft.com/office/drawing/2014/main" id="{4172B810-F66E-48E9-9A47-FFC95F156477}"/>
              </a:ext>
            </a:extLst>
          </p:cNvPr>
          <p:cNvSpPr/>
          <p:nvPr/>
        </p:nvSpPr>
        <p:spPr bwMode="auto">
          <a:xfrm>
            <a:off x="8484412" y="2630523"/>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Tools and experiences</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Portal | PowerShell | DevOps tools | More </a:t>
            </a:r>
          </a:p>
        </p:txBody>
      </p:sp>
      <p:sp>
        <p:nvSpPr>
          <p:cNvPr id="286" name="Rectangle 285">
            <a:extLst>
              <a:ext uri="{FF2B5EF4-FFF2-40B4-BE49-F238E27FC236}">
                <a16:creationId xmlns:a16="http://schemas.microsoft.com/office/drawing/2014/main" id="{547F640C-CFDA-4FB7-A5DA-8B6AC58055D9}"/>
              </a:ext>
            </a:extLst>
          </p:cNvPr>
          <p:cNvSpPr/>
          <p:nvPr/>
        </p:nvSpPr>
        <p:spPr bwMode="auto">
          <a:xfrm>
            <a:off x="8484412" y="3413736"/>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Cloud application model</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Azure Resource Manager</a:t>
            </a:r>
          </a:p>
        </p:txBody>
      </p:sp>
      <p:sp>
        <p:nvSpPr>
          <p:cNvPr id="287" name="Rectangle 286">
            <a:extLst>
              <a:ext uri="{FF2B5EF4-FFF2-40B4-BE49-F238E27FC236}">
                <a16:creationId xmlns:a16="http://schemas.microsoft.com/office/drawing/2014/main" id="{B4A7541F-274E-452E-B765-3A16D2D00138}"/>
              </a:ext>
            </a:extLst>
          </p:cNvPr>
          <p:cNvSpPr/>
          <p:nvPr/>
        </p:nvSpPr>
        <p:spPr bwMode="auto">
          <a:xfrm>
            <a:off x="8484412" y="2327116"/>
            <a:ext cx="2812641" cy="25447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Consistent…</a:t>
            </a:r>
          </a:p>
        </p:txBody>
      </p:sp>
      <p:sp>
        <p:nvSpPr>
          <p:cNvPr id="3" name="Title 2">
            <a:extLst>
              <a:ext uri="{FF2B5EF4-FFF2-40B4-BE49-F238E27FC236}">
                <a16:creationId xmlns:a16="http://schemas.microsoft.com/office/drawing/2014/main" id="{2EC7EA29-1663-49EE-BAAB-FCFC732A03FA}"/>
              </a:ext>
            </a:extLst>
          </p:cNvPr>
          <p:cNvSpPr>
            <a:spLocks noGrp="1"/>
          </p:cNvSpPr>
          <p:nvPr>
            <p:ph type="title"/>
          </p:nvPr>
        </p:nvSpPr>
        <p:spPr>
          <a:xfrm>
            <a:off x="588263" y="457200"/>
            <a:ext cx="11018520" cy="553998"/>
          </a:xfrm>
        </p:spPr>
        <p:txBody>
          <a:bodyPr>
            <a:normAutofit fontScale="90000"/>
          </a:bodyPr>
          <a:lstStyle/>
          <a:p>
            <a:r>
              <a:rPr lang="en-US" dirty="0"/>
              <a:t>Azure Stack</a:t>
            </a:r>
          </a:p>
        </p:txBody>
      </p:sp>
      <p:sp>
        <p:nvSpPr>
          <p:cNvPr id="64" name="Rectangle 63">
            <a:extLst>
              <a:ext uri="{FF2B5EF4-FFF2-40B4-BE49-F238E27FC236}">
                <a16:creationId xmlns:a16="http://schemas.microsoft.com/office/drawing/2014/main" id="{EE6CB83E-0701-4E1D-BA32-4F573CED8E78}"/>
              </a:ext>
            </a:extLst>
          </p:cNvPr>
          <p:cNvSpPr/>
          <p:nvPr/>
        </p:nvSpPr>
        <p:spPr>
          <a:xfrm>
            <a:off x="12478965" y="3000889"/>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Easily transfer your skills and processes between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Azure clouds while using the tools you want</a:t>
            </a:r>
          </a:p>
        </p:txBody>
      </p:sp>
      <p:sp>
        <p:nvSpPr>
          <p:cNvPr id="65" name="Rectangle 64">
            <a:extLst>
              <a:ext uri="{FF2B5EF4-FFF2-40B4-BE49-F238E27FC236}">
                <a16:creationId xmlns:a16="http://schemas.microsoft.com/office/drawing/2014/main" id="{83AF9ED9-FDB7-4C2F-A8A1-647216989D12}"/>
              </a:ext>
            </a:extLst>
          </p:cNvPr>
          <p:cNvSpPr/>
          <p:nvPr/>
        </p:nvSpPr>
        <p:spPr>
          <a:xfrm>
            <a:off x="12485125" y="3890194"/>
            <a:ext cx="5279068" cy="276999"/>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Manage your cloud resources the same way everywhere</a:t>
            </a:r>
          </a:p>
        </p:txBody>
      </p:sp>
      <p:sp>
        <p:nvSpPr>
          <p:cNvPr id="66" name="Rectangle 65">
            <a:extLst>
              <a:ext uri="{FF2B5EF4-FFF2-40B4-BE49-F238E27FC236}">
                <a16:creationId xmlns:a16="http://schemas.microsoft.com/office/drawing/2014/main" id="{2B393E80-7EC1-4F37-AA61-CFF337E5A02B}"/>
              </a:ext>
            </a:extLst>
          </p:cNvPr>
          <p:cNvSpPr/>
          <p:nvPr/>
        </p:nvSpPr>
        <p:spPr>
          <a:xfrm>
            <a:off x="12478965" y="4553743"/>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Get what you need when you need it with true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cloud services on-premises</a:t>
            </a:r>
          </a:p>
        </p:txBody>
      </p:sp>
      <p:sp>
        <p:nvSpPr>
          <p:cNvPr id="67" name="Rectangle 66">
            <a:extLst>
              <a:ext uri="{FF2B5EF4-FFF2-40B4-BE49-F238E27FC236}">
                <a16:creationId xmlns:a16="http://schemas.microsoft.com/office/drawing/2014/main" id="{96391580-5184-4601-AC12-542854FDE5FF}"/>
              </a:ext>
            </a:extLst>
          </p:cNvPr>
          <p:cNvSpPr/>
          <p:nvPr/>
        </p:nvSpPr>
        <p:spPr>
          <a:xfrm>
            <a:off x="12478965" y="5303442"/>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Go faster, safely with a cloud inspired infrastructure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via integrated systems</a:t>
            </a:r>
          </a:p>
        </p:txBody>
      </p:sp>
      <p:cxnSp>
        <p:nvCxnSpPr>
          <p:cNvPr id="68" name="Straight Connector 67">
            <a:extLst>
              <a:ext uri="{FF2B5EF4-FFF2-40B4-BE49-F238E27FC236}">
                <a16:creationId xmlns:a16="http://schemas.microsoft.com/office/drawing/2014/main" id="{3342E957-D382-4BBC-ABB7-8DEB4CD78951}"/>
              </a:ext>
            </a:extLst>
          </p:cNvPr>
          <p:cNvCxnSpPr>
            <a:cxnSpLocks/>
          </p:cNvCxnSpPr>
          <p:nvPr/>
        </p:nvCxnSpPr>
        <p:spPr>
          <a:xfrm>
            <a:off x="12559691" y="3462554"/>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7D6B380-101B-4B7B-8E0D-B6AB685AE98F}"/>
              </a:ext>
            </a:extLst>
          </p:cNvPr>
          <p:cNvCxnSpPr>
            <a:cxnSpLocks/>
          </p:cNvCxnSpPr>
          <p:nvPr/>
        </p:nvCxnSpPr>
        <p:spPr>
          <a:xfrm>
            <a:off x="12559691" y="4167193"/>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1901952-59FD-4CAE-AA60-92441FDC463D}"/>
              </a:ext>
            </a:extLst>
          </p:cNvPr>
          <p:cNvCxnSpPr>
            <a:cxnSpLocks/>
          </p:cNvCxnSpPr>
          <p:nvPr/>
        </p:nvCxnSpPr>
        <p:spPr>
          <a:xfrm>
            <a:off x="12559691" y="5031241"/>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B90FCBE-5E23-4E9F-9407-5807E714F738}"/>
              </a:ext>
            </a:extLst>
          </p:cNvPr>
          <p:cNvCxnSpPr>
            <a:cxnSpLocks/>
          </p:cNvCxnSpPr>
          <p:nvPr/>
        </p:nvCxnSpPr>
        <p:spPr>
          <a:xfrm>
            <a:off x="12559691" y="5809041"/>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93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800"/>
                                        <p:tgtEl>
                                          <p:spTgt spid="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500"/>
                                        <p:tgtEl>
                                          <p:spTgt spid="287"/>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285"/>
                                        </p:tgtEl>
                                        <p:attrNameLst>
                                          <p:attrName>style.visibility</p:attrName>
                                        </p:attrNameLst>
                                      </p:cBhvr>
                                      <p:to>
                                        <p:strVal val="visible"/>
                                      </p:to>
                                    </p:set>
                                    <p:animEffect transition="in" filter="fade">
                                      <p:cBhvr>
                                        <p:cTn id="13" dur="500"/>
                                        <p:tgtEl>
                                          <p:spTgt spid="28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286"/>
                                        </p:tgtEl>
                                        <p:attrNameLst>
                                          <p:attrName>style.visibility</p:attrName>
                                        </p:attrNameLst>
                                      </p:cBhvr>
                                      <p:to>
                                        <p:strVal val="visible"/>
                                      </p:to>
                                    </p:set>
                                    <p:animEffect transition="in" filter="fade">
                                      <p:cBhvr>
                                        <p:cTn id="16" dur="500"/>
                                        <p:tgtEl>
                                          <p:spTgt spid="286"/>
                                        </p:tgtEl>
                                      </p:cBhvr>
                                    </p:animEffect>
                                  </p:childTnLst>
                                </p:cTn>
                              </p:par>
                              <p:par>
                                <p:cTn id="17" presetID="10" presetClass="entr" presetSubtype="0" fill="hold" grpId="0" nodeType="withEffect">
                                  <p:stCondLst>
                                    <p:cond delay="900"/>
                                  </p:stCondLst>
                                  <p:childTnLst>
                                    <p:set>
                                      <p:cBhvr>
                                        <p:cTn id="18" dur="1" fill="hold">
                                          <p:stCondLst>
                                            <p:cond delay="0"/>
                                          </p:stCondLst>
                                        </p:cTn>
                                        <p:tgtEl>
                                          <p:spTgt spid="283"/>
                                        </p:tgtEl>
                                        <p:attrNameLst>
                                          <p:attrName>style.visibility</p:attrName>
                                        </p:attrNameLst>
                                      </p:cBhvr>
                                      <p:to>
                                        <p:strVal val="visible"/>
                                      </p:to>
                                    </p:set>
                                    <p:animEffect transition="in" filter="fade">
                                      <p:cBhvr>
                                        <p:cTn id="19" dur="500"/>
                                        <p:tgtEl>
                                          <p:spTgt spid="283"/>
                                        </p:tgtEl>
                                      </p:cBhvr>
                                    </p:animEffect>
                                  </p:childTnLst>
                                </p:cTn>
                              </p:par>
                              <p:par>
                                <p:cTn id="20" presetID="10" presetClass="entr" presetSubtype="0" fill="hold" grpId="0" nodeType="withEffect">
                                  <p:stCondLst>
                                    <p:cond delay="1100"/>
                                  </p:stCondLst>
                                  <p:childTnLst>
                                    <p:set>
                                      <p:cBhvr>
                                        <p:cTn id="21" dur="1" fill="hold">
                                          <p:stCondLst>
                                            <p:cond delay="0"/>
                                          </p:stCondLst>
                                        </p:cTn>
                                        <p:tgtEl>
                                          <p:spTgt spid="284"/>
                                        </p:tgtEl>
                                        <p:attrNameLst>
                                          <p:attrName>style.visibility</p:attrName>
                                        </p:attrNameLst>
                                      </p:cBhvr>
                                      <p:to>
                                        <p:strVal val="visible"/>
                                      </p:to>
                                    </p:set>
                                    <p:animEffect transition="in" filter="fade">
                                      <p:cBhvr>
                                        <p:cTn id="22"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3" grpId="0" animBg="1"/>
      <p:bldP spid="284" grpId="0" animBg="1"/>
      <p:bldP spid="285" grpId="0" animBg="1"/>
      <p:bldP spid="286" grpId="0" animBg="1"/>
      <p:bldP spid="28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9E9FDA-AC44-405A-934D-4C0E6309893C}"/>
              </a:ext>
            </a:extLst>
          </p:cNvPr>
          <p:cNvSpPr txBox="1"/>
          <p:nvPr/>
        </p:nvSpPr>
        <p:spPr>
          <a:xfrm>
            <a:off x="1152751" y="3062696"/>
            <a:ext cx="387926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gradFill>
                  <a:gsLst>
                    <a:gs pos="41204">
                      <a:srgbClr val="1A1A1A"/>
                    </a:gs>
                    <a:gs pos="59000">
                      <a:srgbClr val="1A1A1A"/>
                    </a:gs>
                  </a:gsLst>
                  <a:lin ang="5400000" scaled="1"/>
                </a:gradFill>
                <a:effectLst/>
                <a:uLnTx/>
                <a:uFillTx/>
                <a:latin typeface="Segoe UI"/>
                <a:ea typeface="+mn-ea"/>
                <a:cs typeface="Segoe UI" pitchFamily="34" charset="0"/>
              </a:rPr>
              <a:t>Event Hubs on Azure Stack​</a:t>
            </a:r>
          </a:p>
        </p:txBody>
      </p:sp>
      <p:sp>
        <p:nvSpPr>
          <p:cNvPr id="4" name="TextBox 3">
            <a:extLst>
              <a:ext uri="{FF2B5EF4-FFF2-40B4-BE49-F238E27FC236}">
                <a16:creationId xmlns:a16="http://schemas.microsoft.com/office/drawing/2014/main" id="{92D9ECDA-E736-4F03-96C8-9A83A98FC832}"/>
              </a:ext>
            </a:extLst>
          </p:cNvPr>
          <p:cNvSpPr txBox="1"/>
          <p:nvPr/>
        </p:nvSpPr>
        <p:spPr>
          <a:xfrm>
            <a:off x="6687506" y="3062696"/>
            <a:ext cx="340798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gradFill>
                  <a:gsLst>
                    <a:gs pos="41204">
                      <a:srgbClr val="1A1A1A"/>
                    </a:gs>
                    <a:gs pos="59000">
                      <a:srgbClr val="1A1A1A"/>
                    </a:gs>
                  </a:gsLst>
                  <a:lin ang="5400000" scaled="1"/>
                </a:gradFill>
                <a:effectLst/>
                <a:uLnTx/>
                <a:uFillTx/>
                <a:latin typeface="Segoe UI"/>
                <a:ea typeface="+mn-ea"/>
                <a:cs typeface="Segoe UI" pitchFamily="34" charset="0"/>
              </a:rPr>
              <a:t>IoT Hub on Azure Stack​</a:t>
            </a:r>
          </a:p>
        </p:txBody>
      </p:sp>
      <p:sp>
        <p:nvSpPr>
          <p:cNvPr id="5" name="Rectangle 4">
            <a:extLst>
              <a:ext uri="{FF2B5EF4-FFF2-40B4-BE49-F238E27FC236}">
                <a16:creationId xmlns:a16="http://schemas.microsoft.com/office/drawing/2014/main" id="{F25C97E9-DD3E-4C84-BE41-D0B2454E7057}"/>
              </a:ext>
            </a:extLst>
          </p:cNvPr>
          <p:cNvSpPr/>
          <p:nvPr/>
        </p:nvSpPr>
        <p:spPr>
          <a:xfrm>
            <a:off x="1152750" y="3671777"/>
            <a:ext cx="5283202" cy="1661993"/>
          </a:xfrm>
          <a:prstGeom prst="rect">
            <a:avLst/>
          </a:prstGeom>
        </p:spPr>
        <p:txBody>
          <a:bodyPr wrap="square" lIns="0">
            <a:spAutoFit/>
          </a:bodyPr>
          <a:lstStyle/>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Build stream processing solutions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Deploy event-driven solutions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Easily tier data across clouds​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Have one operating model on Azure Stack </a:t>
            </a:r>
            <a:b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b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and on Azure​</a:t>
            </a:r>
          </a:p>
        </p:txBody>
      </p:sp>
      <p:sp>
        <p:nvSpPr>
          <p:cNvPr id="6" name="Rectangle 5">
            <a:extLst>
              <a:ext uri="{FF2B5EF4-FFF2-40B4-BE49-F238E27FC236}">
                <a16:creationId xmlns:a16="http://schemas.microsoft.com/office/drawing/2014/main" id="{5172EC95-B603-474F-A575-26C1E9EA5A97}"/>
              </a:ext>
            </a:extLst>
          </p:cNvPr>
          <p:cNvSpPr/>
          <p:nvPr/>
        </p:nvSpPr>
        <p:spPr>
          <a:xfrm>
            <a:off x="6687506" y="3671777"/>
            <a:ext cx="4975857" cy="2259080"/>
          </a:xfrm>
          <a:prstGeom prst="rect">
            <a:avLst/>
          </a:prstGeom>
        </p:spPr>
        <p:txBody>
          <a:bodyPr wrap="square" lIns="0">
            <a:spAutoFit/>
          </a:bodyPr>
          <a:lstStyle/>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Establish bi-directional communication with your </a:t>
            </a:r>
            <a:b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b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IoT devices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Enhance security with per device authentication</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Provision devices at scale w/IoT Hub Device Provisioning Service</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Manage devices at scale with device management</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Multi-language and open source SDKs</a:t>
            </a:r>
          </a:p>
        </p:txBody>
      </p:sp>
      <p:pic>
        <p:nvPicPr>
          <p:cNvPr id="7" name="Picture 6" descr="A picture containing object&#10;&#10;Description generated with high confidence">
            <a:extLst>
              <a:ext uri="{FF2B5EF4-FFF2-40B4-BE49-F238E27FC236}">
                <a16:creationId xmlns:a16="http://schemas.microsoft.com/office/drawing/2014/main" id="{4ADDD0EB-7510-4231-80A5-D0EC5E2A43E0}"/>
              </a:ext>
            </a:extLst>
          </p:cNvPr>
          <p:cNvPicPr>
            <a:picLocks noChangeAspect="1"/>
          </p:cNvPicPr>
          <p:nvPr/>
        </p:nvPicPr>
        <p:blipFill>
          <a:blip r:embed="rId2"/>
          <a:stretch>
            <a:fillRect/>
          </a:stretch>
        </p:blipFill>
        <p:spPr>
          <a:xfrm>
            <a:off x="7758859" y="1250952"/>
            <a:ext cx="1265279" cy="1265279"/>
          </a:xfrm>
          <a:prstGeom prst="rect">
            <a:avLst/>
          </a:prstGeom>
        </p:spPr>
      </p:pic>
      <p:pic>
        <p:nvPicPr>
          <p:cNvPr id="11" name="Picture 10">
            <a:extLst>
              <a:ext uri="{FF2B5EF4-FFF2-40B4-BE49-F238E27FC236}">
                <a16:creationId xmlns:a16="http://schemas.microsoft.com/office/drawing/2014/main" id="{6B28FA5A-21A8-409A-92CE-A5C04434E981}"/>
              </a:ext>
            </a:extLst>
          </p:cNvPr>
          <p:cNvPicPr>
            <a:picLocks noChangeAspect="1"/>
          </p:cNvPicPr>
          <p:nvPr/>
        </p:nvPicPr>
        <p:blipFill>
          <a:blip r:embed="rId3"/>
          <a:stretch>
            <a:fillRect/>
          </a:stretch>
        </p:blipFill>
        <p:spPr>
          <a:xfrm>
            <a:off x="2475181" y="1250952"/>
            <a:ext cx="1234407" cy="1265279"/>
          </a:xfrm>
          <a:prstGeom prst="rect">
            <a:avLst/>
          </a:prstGeom>
        </p:spPr>
      </p:pic>
    </p:spTree>
    <p:extLst>
      <p:ext uri="{BB962C8B-B14F-4D97-AF65-F5344CB8AC3E}">
        <p14:creationId xmlns:p14="http://schemas.microsoft.com/office/powerpoint/2010/main" val="6379003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F4B88-B0E8-4A8E-9937-D99B18FFC6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12192000" cy="6858000"/>
          </a:xfrm>
          <a:prstGeom prst="rect">
            <a:avLst/>
          </a:prstGeom>
        </p:spPr>
      </p:pic>
      <p:sp>
        <p:nvSpPr>
          <p:cNvPr id="27" name="Arc 26">
            <a:extLst>
              <a:ext uri="{FF2B5EF4-FFF2-40B4-BE49-F238E27FC236}">
                <a16:creationId xmlns:a16="http://schemas.microsoft.com/office/drawing/2014/main" id="{49CA483F-D2E8-4689-9851-AF00947B6771}"/>
              </a:ext>
            </a:extLst>
          </p:cNvPr>
          <p:cNvSpPr/>
          <p:nvPr/>
        </p:nvSpPr>
        <p:spPr>
          <a:xfrm rot="19427068">
            <a:off x="4408976" y="2527629"/>
            <a:ext cx="3280845" cy="3280845"/>
          </a:xfrm>
          <a:prstGeom prst="arc">
            <a:avLst>
              <a:gd name="adj1" fmla="val 210584"/>
              <a:gd name="adj2" fmla="val 4416916"/>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Arc 27">
            <a:extLst>
              <a:ext uri="{FF2B5EF4-FFF2-40B4-BE49-F238E27FC236}">
                <a16:creationId xmlns:a16="http://schemas.microsoft.com/office/drawing/2014/main" id="{50973E1C-2DE1-40D8-9260-10B17230B519}"/>
              </a:ext>
            </a:extLst>
          </p:cNvPr>
          <p:cNvSpPr/>
          <p:nvPr/>
        </p:nvSpPr>
        <p:spPr>
          <a:xfrm rot="19427068">
            <a:off x="4408975" y="2527627"/>
            <a:ext cx="3280845" cy="3280845"/>
          </a:xfrm>
          <a:prstGeom prst="arc">
            <a:avLst>
              <a:gd name="adj1" fmla="val 7228829"/>
              <a:gd name="adj2" fmla="val 12000118"/>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C26B570C-5F0D-45CF-A571-CF4833FB404B}"/>
              </a:ext>
            </a:extLst>
          </p:cNvPr>
          <p:cNvPicPr>
            <a:picLocks noChangeAspect="1"/>
          </p:cNvPicPr>
          <p:nvPr/>
        </p:nvPicPr>
        <p:blipFill>
          <a:blip r:embed="rId4"/>
          <a:stretch>
            <a:fillRect/>
          </a:stretch>
        </p:blipFill>
        <p:spPr>
          <a:xfrm>
            <a:off x="4021875" y="3577416"/>
            <a:ext cx="946226" cy="946226"/>
          </a:xfrm>
          <a:prstGeom prst="rect">
            <a:avLst/>
          </a:prstGeom>
        </p:spPr>
      </p:pic>
      <p:pic>
        <p:nvPicPr>
          <p:cNvPr id="23" name="Picture 22">
            <a:extLst>
              <a:ext uri="{FF2B5EF4-FFF2-40B4-BE49-F238E27FC236}">
                <a16:creationId xmlns:a16="http://schemas.microsoft.com/office/drawing/2014/main" id="{AB081D64-FF60-4C5C-BF42-8E6ECF760C2A}"/>
              </a:ext>
            </a:extLst>
          </p:cNvPr>
          <p:cNvPicPr>
            <a:picLocks noChangeAspect="1"/>
          </p:cNvPicPr>
          <p:nvPr/>
        </p:nvPicPr>
        <p:blipFill>
          <a:blip r:embed="rId5"/>
          <a:stretch>
            <a:fillRect/>
          </a:stretch>
        </p:blipFill>
        <p:spPr>
          <a:xfrm>
            <a:off x="6442176" y="5123254"/>
            <a:ext cx="1057781" cy="1246671"/>
          </a:xfrm>
          <a:prstGeom prst="rect">
            <a:avLst/>
          </a:prstGeom>
        </p:spPr>
      </p:pic>
      <p:sp>
        <p:nvSpPr>
          <p:cNvPr id="30" name="Rectangle: Single Corner Snipped 24">
            <a:extLst>
              <a:ext uri="{FF2B5EF4-FFF2-40B4-BE49-F238E27FC236}">
                <a16:creationId xmlns:a16="http://schemas.microsoft.com/office/drawing/2014/main" id="{72833F9B-5EC7-4D3F-9D3E-DE76DDCC8132}"/>
              </a:ext>
            </a:extLst>
          </p:cNvPr>
          <p:cNvSpPr/>
          <p:nvPr/>
        </p:nvSpPr>
        <p:spPr>
          <a:xfrm>
            <a:off x="396776" y="3476592"/>
            <a:ext cx="3562293" cy="1563949"/>
          </a:xfrm>
          <a:prstGeom prst="rect">
            <a:avLst/>
          </a:prstGeom>
        </p:spPr>
        <p:txBody>
          <a:bodyPr wrap="square">
            <a:spAutoFit/>
          </a:bodyPr>
          <a:lstStyle/>
          <a:p>
            <a:pPr marL="0" marR="0" lvl="0" indent="0" algn="r" defTabSz="914225" rtl="0" eaLnBrk="1" fontAlgn="auto" latinLnBrk="0" hangingPunct="1">
              <a:lnSpc>
                <a:spcPct val="100000"/>
              </a:lnSpc>
              <a:spcBef>
                <a:spcPts val="0"/>
              </a:spcBef>
              <a:spcAft>
                <a:spcPts val="196"/>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New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Sphere certified MCUs,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from silicon partners, with built-in Microsoft security technology provide connectivity and a dependable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hardware root of trust</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r" defTabSz="914225" rtl="0" eaLnBrk="1" fontAlgn="auto" latinLnBrk="0" hangingPunct="1">
              <a:lnSpc>
                <a:spcPct val="100000"/>
              </a:lnSpc>
              <a:spcBef>
                <a:spcPts val="0"/>
              </a:spcBef>
              <a:spcAft>
                <a:spcPts val="196"/>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869D0B51-D3F5-4F09-8EC2-45555A76A4FC}"/>
              </a:ext>
            </a:extLst>
          </p:cNvPr>
          <p:cNvGrpSpPr/>
          <p:nvPr/>
        </p:nvGrpSpPr>
        <p:grpSpPr>
          <a:xfrm>
            <a:off x="4408976" y="2335838"/>
            <a:ext cx="6686116" cy="3472635"/>
            <a:chOff x="4497384" y="2382179"/>
            <a:chExt cx="6820187" cy="3542269"/>
          </a:xfrm>
        </p:grpSpPr>
        <p:sp>
          <p:nvSpPr>
            <p:cNvPr id="26" name="Arc 25">
              <a:extLst>
                <a:ext uri="{FF2B5EF4-FFF2-40B4-BE49-F238E27FC236}">
                  <a16:creationId xmlns:a16="http://schemas.microsoft.com/office/drawing/2014/main" id="{E70C3882-2B7B-4842-A659-EF9852AECC7C}"/>
                </a:ext>
              </a:extLst>
            </p:cNvPr>
            <p:cNvSpPr/>
            <p:nvPr/>
          </p:nvSpPr>
          <p:spPr>
            <a:xfrm rot="19427068">
              <a:off x="4497384" y="2577815"/>
              <a:ext cx="3346633" cy="3346633"/>
            </a:xfrm>
            <a:prstGeom prst="arc">
              <a:avLst>
                <a:gd name="adj1" fmla="val 14520651"/>
                <a:gd name="adj2" fmla="val 19076422"/>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7E541002-BC78-46F5-B960-AD95A7211895}"/>
                </a:ext>
              </a:extLst>
            </p:cNvPr>
            <p:cNvPicPr>
              <a:picLocks noChangeAspect="1"/>
            </p:cNvPicPr>
            <p:nvPr/>
          </p:nvPicPr>
          <p:blipFill>
            <a:blip r:embed="rId6"/>
            <a:stretch>
              <a:fillRect/>
            </a:stretch>
          </p:blipFill>
          <p:spPr>
            <a:xfrm>
              <a:off x="6515110" y="2387439"/>
              <a:ext cx="1069848" cy="1069848"/>
            </a:xfrm>
            <a:prstGeom prst="rect">
              <a:avLst/>
            </a:prstGeom>
          </p:spPr>
        </p:pic>
        <p:sp>
          <p:nvSpPr>
            <p:cNvPr id="32" name="Rectangle 31">
              <a:extLst>
                <a:ext uri="{FF2B5EF4-FFF2-40B4-BE49-F238E27FC236}">
                  <a16:creationId xmlns:a16="http://schemas.microsoft.com/office/drawing/2014/main" id="{16543892-1E7E-4C0B-9DC9-11364551223E}"/>
                </a:ext>
              </a:extLst>
            </p:cNvPr>
            <p:cNvSpPr/>
            <p:nvPr/>
          </p:nvSpPr>
          <p:spPr>
            <a:xfrm>
              <a:off x="7783021" y="2382179"/>
              <a:ext cx="3534550" cy="1031051"/>
            </a:xfrm>
            <a:prstGeom prst="rect">
              <a:avLst/>
            </a:prstGeom>
          </p:spPr>
          <p:txBody>
            <a:bodyPr wrap="square" tIns="0">
              <a:spAutoFit/>
            </a:bodyPr>
            <a:lstStyle/>
            <a:p>
              <a:pPr marL="0" marR="0" lvl="0" indent="0" algn="l" defTabSz="914225" rtl="0" eaLnBrk="1" fontAlgn="auto" latinLnBrk="0" hangingPunct="1">
                <a:lnSpc>
                  <a:spcPct val="100000"/>
                </a:lnSpc>
                <a:spcBef>
                  <a:spcPts val="0"/>
                </a:spcBef>
                <a:spcAft>
                  <a:spcPts val="196"/>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New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Azure Sphere OS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secured by Microsoft for the devices 10-year lifetime to create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 trustworthy platform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for new IoT experiences</a:t>
              </a:r>
            </a:p>
          </p:txBody>
        </p:sp>
      </p:grpSp>
      <p:sp>
        <p:nvSpPr>
          <p:cNvPr id="34" name="Rectangle 33">
            <a:extLst>
              <a:ext uri="{FF2B5EF4-FFF2-40B4-BE49-F238E27FC236}">
                <a16:creationId xmlns:a16="http://schemas.microsoft.com/office/drawing/2014/main" id="{7ED78233-4ED9-4114-9700-7B2C332D3035}"/>
              </a:ext>
            </a:extLst>
          </p:cNvPr>
          <p:cNvSpPr/>
          <p:nvPr/>
        </p:nvSpPr>
        <p:spPr>
          <a:xfrm>
            <a:off x="7634466" y="5123254"/>
            <a:ext cx="4151314" cy="1518689"/>
          </a:xfrm>
          <a:prstGeom prst="rect">
            <a:avLst/>
          </a:prstGeom>
        </p:spPr>
        <p:txBody>
          <a:bodyPr wrap="square" tIns="0">
            <a:spAutoFit/>
          </a:bodyPr>
          <a:lstStyle/>
          <a:p>
            <a:pPr marL="0" marR="0" lvl="0" indent="0" algn="l" defTabSz="914225" rtl="0" eaLnBrk="1" fontAlgn="auto" latinLnBrk="0" hangingPunct="1">
              <a:lnSpc>
                <a:spcPct val="100000"/>
              </a:lnSpc>
              <a:spcBef>
                <a:spcPts val="0"/>
              </a:spcBef>
              <a:spcAft>
                <a:spcPts val="196"/>
              </a:spcAft>
              <a:buClrTx/>
              <a:buSzTx/>
              <a:buFontTx/>
              <a:buNone/>
              <a:tabLst/>
              <a:defRPr/>
            </a:pP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Azure Sphere Security Service </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guards every Azure Sphere device; it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brokers trust </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for device-to-device and device-to-cloud communication,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detects emerging threats</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 and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renews device security</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t>
            </a: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225" rtl="0" eaLnBrk="1" fontAlgn="auto" latinLnBrk="0" hangingPunct="1">
              <a:lnSpc>
                <a:spcPct val="100000"/>
              </a:lnSpc>
              <a:spcBef>
                <a:spcPts val="0"/>
              </a:spcBef>
              <a:spcAft>
                <a:spcPts val="196"/>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2" name="Title 1">
            <a:extLst>
              <a:ext uri="{FF2B5EF4-FFF2-40B4-BE49-F238E27FC236}">
                <a16:creationId xmlns:a16="http://schemas.microsoft.com/office/drawing/2014/main" id="{FD04E9EA-EB1A-4E99-9000-FC1E58C79D37}"/>
              </a:ext>
            </a:extLst>
          </p:cNvPr>
          <p:cNvSpPr>
            <a:spLocks noGrp="1"/>
          </p:cNvSpPr>
          <p:nvPr>
            <p:ph type="title"/>
          </p:nvPr>
        </p:nvSpPr>
        <p:spPr>
          <a:xfrm>
            <a:off x="838200" y="365125"/>
            <a:ext cx="10515600" cy="906463"/>
          </a:xfrm>
        </p:spPr>
        <p:txBody>
          <a:bodyPr/>
          <a:lstStyle/>
          <a:p>
            <a:r>
              <a:rPr lang="en-US" dirty="0"/>
              <a:t>Azure Sphere</a:t>
            </a:r>
          </a:p>
        </p:txBody>
      </p:sp>
    </p:spTree>
    <p:extLst>
      <p:ext uri="{BB962C8B-B14F-4D97-AF65-F5344CB8AC3E}">
        <p14:creationId xmlns:p14="http://schemas.microsoft.com/office/powerpoint/2010/main" val="40042375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F5FDE-EB55-4CFA-BD70-9D8DC917029C}"/>
              </a:ext>
            </a:extLst>
          </p:cNvPr>
          <p:cNvSpPr>
            <a:spLocks noGrp="1"/>
          </p:cNvSpPr>
          <p:nvPr>
            <p:ph type="title"/>
          </p:nvPr>
        </p:nvSpPr>
        <p:spPr/>
        <p:txBody>
          <a:bodyPr/>
          <a:lstStyle/>
          <a:p>
            <a:r>
              <a:rPr lang="en-US" dirty="0"/>
              <a:t>Azure Sphere &amp; Azure RTOS</a:t>
            </a:r>
          </a:p>
        </p:txBody>
      </p:sp>
      <p:pic>
        <p:nvPicPr>
          <p:cNvPr id="3" name="Picture 2">
            <a:extLst>
              <a:ext uri="{FF2B5EF4-FFF2-40B4-BE49-F238E27FC236}">
                <a16:creationId xmlns:a16="http://schemas.microsoft.com/office/drawing/2014/main" id="{F5DA6410-2DD4-4399-9725-7F55ADCAC697}"/>
              </a:ext>
            </a:extLst>
          </p:cNvPr>
          <p:cNvPicPr>
            <a:picLocks noChangeAspect="1"/>
          </p:cNvPicPr>
          <p:nvPr/>
        </p:nvPicPr>
        <p:blipFill>
          <a:blip r:embed="rId2"/>
          <a:stretch>
            <a:fillRect/>
          </a:stretch>
        </p:blipFill>
        <p:spPr>
          <a:xfrm>
            <a:off x="1552136" y="2194560"/>
            <a:ext cx="9087728" cy="4073809"/>
          </a:xfrm>
          <a:prstGeom prst="rect">
            <a:avLst/>
          </a:prstGeom>
          <a:effectLst>
            <a:softEdge rad="63500"/>
          </a:effectLst>
        </p:spPr>
      </p:pic>
    </p:spTree>
    <p:extLst>
      <p:ext uri="{BB962C8B-B14F-4D97-AF65-F5344CB8AC3E}">
        <p14:creationId xmlns:p14="http://schemas.microsoft.com/office/powerpoint/2010/main" val="34058065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340485" y="1428750"/>
            <a:ext cx="6851515" cy="4840288"/>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Arrow: Pentagon 36">
            <a:extLst>
              <a:ext uri="{FF2B5EF4-FFF2-40B4-BE49-F238E27FC236}">
                <a16:creationId xmlns:a16="http://schemas.microsoft.com/office/drawing/2014/main" id="{AC9DDF3C-6526-46A1-A07C-78B8A29A1CBA}"/>
              </a:ext>
            </a:extLst>
          </p:cNvPr>
          <p:cNvSpPr/>
          <p:nvPr/>
        </p:nvSpPr>
        <p:spPr bwMode="auto">
          <a:xfrm>
            <a:off x="0" y="1428750"/>
            <a:ext cx="6096000" cy="4840288"/>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FB8B6444-FDEE-432A-B7EF-B8C380E3FEEA}"/>
              </a:ext>
            </a:extLst>
          </p:cNvPr>
          <p:cNvSpPr/>
          <p:nvPr/>
        </p:nvSpPr>
        <p:spPr>
          <a:xfrm>
            <a:off x="1148826" y="5191604"/>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Cloud Managed</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Remotely configure, update, monitor and manage IoT Edge devices</a:t>
            </a:r>
          </a:p>
        </p:txBody>
      </p:sp>
      <p:sp>
        <p:nvSpPr>
          <p:cNvPr id="51" name="Text Placeholder 5">
            <a:extLst>
              <a:ext uri="{FF2B5EF4-FFF2-40B4-BE49-F238E27FC236}">
                <a16:creationId xmlns:a16="http://schemas.microsoft.com/office/drawing/2014/main" id="{1C0FC7CF-421E-4F0E-9549-4B6F0A9BB97B}"/>
              </a:ext>
            </a:extLst>
          </p:cNvPr>
          <p:cNvSpPr txBox="1">
            <a:spLocks/>
          </p:cNvSpPr>
          <p:nvPr/>
        </p:nvSpPr>
        <p:spPr>
          <a:xfrm>
            <a:off x="1212638" y="1744079"/>
            <a:ext cx="4100834" cy="106182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IoT Edge Modules</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Run Azure services directly on any device.  AI, Azure ML, Stream Analytics, Functions, SQL or bring your own code</a:t>
            </a:r>
          </a:p>
        </p:txBody>
      </p:sp>
      <p:sp>
        <p:nvSpPr>
          <p:cNvPr id="52" name="Text Placeholder 6">
            <a:extLst>
              <a:ext uri="{FF2B5EF4-FFF2-40B4-BE49-F238E27FC236}">
                <a16:creationId xmlns:a16="http://schemas.microsoft.com/office/drawing/2014/main" id="{C2061BE9-08D9-4EB2-BD28-8576D3B01B0B}"/>
              </a:ext>
            </a:extLst>
          </p:cNvPr>
          <p:cNvSpPr txBox="1">
            <a:spLocks/>
          </p:cNvSpPr>
          <p:nvPr/>
        </p:nvSpPr>
        <p:spPr>
          <a:xfrm>
            <a:off x="1209704" y="2986894"/>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Secure</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Designed for security from the ground up &amp; only secure devices get certification</a:t>
            </a:r>
          </a:p>
        </p:txBody>
      </p:sp>
      <p:grpSp>
        <p:nvGrpSpPr>
          <p:cNvPr id="53" name="Group 52">
            <a:extLst>
              <a:ext uri="{FF2B5EF4-FFF2-40B4-BE49-F238E27FC236}">
                <a16:creationId xmlns:a16="http://schemas.microsoft.com/office/drawing/2014/main" id="{F62D0711-568C-4C40-85C5-7A4C0B83DA2B}"/>
              </a:ext>
            </a:extLst>
          </p:cNvPr>
          <p:cNvGrpSpPr/>
          <p:nvPr/>
        </p:nvGrpSpPr>
        <p:grpSpPr>
          <a:xfrm>
            <a:off x="329600" y="3102223"/>
            <a:ext cx="653064" cy="653064"/>
            <a:chOff x="6651795" y="3527386"/>
            <a:chExt cx="653064" cy="653064"/>
          </a:xfrm>
        </p:grpSpPr>
        <p:sp>
          <p:nvSpPr>
            <p:cNvPr id="67" name="Oval 66">
              <a:extLst>
                <a:ext uri="{FF2B5EF4-FFF2-40B4-BE49-F238E27FC236}">
                  <a16:creationId xmlns:a16="http://schemas.microsoft.com/office/drawing/2014/main" id="{C558ECD8-A6A4-4393-BFFB-FBD7CC64177B}"/>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68" name="Graphic 67">
              <a:extLst>
                <a:ext uri="{FF2B5EF4-FFF2-40B4-BE49-F238E27FC236}">
                  <a16:creationId xmlns:a16="http://schemas.microsoft.com/office/drawing/2014/main" id="{14FDF201-182B-4A26-B968-9F6C5EA137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086" y="3728065"/>
              <a:ext cx="316188" cy="291485"/>
            </a:xfrm>
            <a:prstGeom prst="rect">
              <a:avLst/>
            </a:prstGeom>
          </p:spPr>
        </p:pic>
      </p:grpSp>
      <p:grpSp>
        <p:nvGrpSpPr>
          <p:cNvPr id="69" name="Group 68">
            <a:extLst>
              <a:ext uri="{FF2B5EF4-FFF2-40B4-BE49-F238E27FC236}">
                <a16:creationId xmlns:a16="http://schemas.microsoft.com/office/drawing/2014/main" id="{A550C216-C569-4552-889C-6A82F0ED0C1D}"/>
              </a:ext>
            </a:extLst>
          </p:cNvPr>
          <p:cNvGrpSpPr/>
          <p:nvPr/>
        </p:nvGrpSpPr>
        <p:grpSpPr>
          <a:xfrm>
            <a:off x="336453" y="5324599"/>
            <a:ext cx="653064" cy="653064"/>
            <a:chOff x="6651795" y="4921466"/>
            <a:chExt cx="653064" cy="653064"/>
          </a:xfrm>
        </p:grpSpPr>
        <p:sp>
          <p:nvSpPr>
            <p:cNvPr id="70" name="Oval 69">
              <a:extLst>
                <a:ext uri="{FF2B5EF4-FFF2-40B4-BE49-F238E27FC236}">
                  <a16:creationId xmlns:a16="http://schemas.microsoft.com/office/drawing/2014/main" id="{0983AA00-A737-4195-BCF8-FBBF37F21C6B}"/>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1" name="Graphic 70">
              <a:extLst>
                <a:ext uri="{FF2B5EF4-FFF2-40B4-BE49-F238E27FC236}">
                  <a16:creationId xmlns:a16="http://schemas.microsoft.com/office/drawing/2014/main" id="{D3DEC241-9B81-48D3-A436-1E1DDA3DDA8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957" y="5088508"/>
              <a:ext cx="344843" cy="288704"/>
            </a:xfrm>
            <a:prstGeom prst="rect">
              <a:avLst/>
            </a:prstGeom>
          </p:spPr>
        </p:pic>
      </p:grpSp>
      <p:grpSp>
        <p:nvGrpSpPr>
          <p:cNvPr id="73" name="Group 72">
            <a:extLst>
              <a:ext uri="{FF2B5EF4-FFF2-40B4-BE49-F238E27FC236}">
                <a16:creationId xmlns:a16="http://schemas.microsoft.com/office/drawing/2014/main" id="{41F80273-338C-489E-9491-7014705BC6BB}"/>
              </a:ext>
            </a:extLst>
          </p:cNvPr>
          <p:cNvGrpSpPr/>
          <p:nvPr/>
        </p:nvGrpSpPr>
        <p:grpSpPr>
          <a:xfrm>
            <a:off x="329600" y="1896339"/>
            <a:ext cx="653064" cy="653064"/>
            <a:chOff x="6651795" y="2131002"/>
            <a:chExt cx="653064" cy="653064"/>
          </a:xfrm>
        </p:grpSpPr>
        <p:sp>
          <p:nvSpPr>
            <p:cNvPr id="74" name="Oval 73">
              <a:extLst>
                <a:ext uri="{FF2B5EF4-FFF2-40B4-BE49-F238E27FC236}">
                  <a16:creationId xmlns:a16="http://schemas.microsoft.com/office/drawing/2014/main" id="{6129F8CB-FD9D-46F5-A96C-A33F461CB4E4}"/>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5" name="Graphic 74">
              <a:extLst>
                <a:ext uri="{FF2B5EF4-FFF2-40B4-BE49-F238E27FC236}">
                  <a16:creationId xmlns:a16="http://schemas.microsoft.com/office/drawing/2014/main" id="{501F7CC1-659C-4172-80F2-F54A7A2F990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1442" y="2312727"/>
              <a:ext cx="333771" cy="289615"/>
            </a:xfrm>
            <a:prstGeom prst="rect">
              <a:avLst/>
            </a:prstGeom>
          </p:spPr>
        </p:pic>
      </p:grpSp>
      <p:sp>
        <p:nvSpPr>
          <p:cNvPr id="76" name="Rectangle 75">
            <a:extLst>
              <a:ext uri="{FF2B5EF4-FFF2-40B4-BE49-F238E27FC236}">
                <a16:creationId xmlns:a16="http://schemas.microsoft.com/office/drawing/2014/main" id="{E4D57F0A-E0AF-4237-8702-C073BBFF1FD6}"/>
              </a:ext>
            </a:extLst>
          </p:cNvPr>
          <p:cNvSpPr/>
          <p:nvPr/>
        </p:nvSpPr>
        <p:spPr>
          <a:xfrm>
            <a:off x="1168803" y="4043082"/>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Open Source &amp; Cross Platform</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Open source and supports Linux, Windows and an expanding set of OS’s</a:t>
            </a:r>
          </a:p>
        </p:txBody>
      </p:sp>
      <p:sp>
        <p:nvSpPr>
          <p:cNvPr id="78" name="Oval 77">
            <a:extLst>
              <a:ext uri="{FF2B5EF4-FFF2-40B4-BE49-F238E27FC236}">
                <a16:creationId xmlns:a16="http://schemas.microsoft.com/office/drawing/2014/main" id="{A433D990-7D79-4956-8E48-ED2DA3183C45}"/>
              </a:ext>
            </a:extLst>
          </p:cNvPr>
          <p:cNvSpPr/>
          <p:nvPr/>
        </p:nvSpPr>
        <p:spPr bwMode="auto">
          <a:xfrm>
            <a:off x="329600" y="4170520"/>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9" name="Picture 2" descr="fdabb81b-f136-45f9-ba24-6e7ed58dede1">
            <a:extLst>
              <a:ext uri="{FF2B5EF4-FFF2-40B4-BE49-F238E27FC236}">
                <a16:creationId xmlns:a16="http://schemas.microsoft.com/office/drawing/2014/main" id="{E376FDAD-89CA-4875-A06E-88C5598325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911" y="4292280"/>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Graphic 81" descr="Crane">
            <a:extLst>
              <a:ext uri="{FF2B5EF4-FFF2-40B4-BE49-F238E27FC236}">
                <a16:creationId xmlns:a16="http://schemas.microsoft.com/office/drawing/2014/main" id="{0E5125C1-9AC8-488C-AA76-AECEFDD546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7561" y="3392097"/>
            <a:ext cx="650985" cy="650985"/>
          </a:xfrm>
          <a:prstGeom prst="rect">
            <a:avLst/>
          </a:prstGeom>
        </p:spPr>
      </p:pic>
      <p:pic>
        <p:nvPicPr>
          <p:cNvPr id="83" name="Graphic 82" descr="Crane">
            <a:extLst>
              <a:ext uri="{FF2B5EF4-FFF2-40B4-BE49-F238E27FC236}">
                <a16:creationId xmlns:a16="http://schemas.microsoft.com/office/drawing/2014/main" id="{3496B889-9FAB-4794-A64C-20CBD32243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33660" y="2677420"/>
            <a:ext cx="650985" cy="650985"/>
          </a:xfrm>
          <a:prstGeom prst="rect">
            <a:avLst/>
          </a:prstGeom>
        </p:spPr>
      </p:pic>
      <p:pic>
        <p:nvPicPr>
          <p:cNvPr id="84" name="Graphic 83" descr="Crane">
            <a:extLst>
              <a:ext uri="{FF2B5EF4-FFF2-40B4-BE49-F238E27FC236}">
                <a16:creationId xmlns:a16="http://schemas.microsoft.com/office/drawing/2014/main" id="{13B828E9-8CA6-4712-AA93-595DDF5F22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40670" y="1962743"/>
            <a:ext cx="650985" cy="650985"/>
          </a:xfrm>
          <a:prstGeom prst="rect">
            <a:avLst/>
          </a:prstGeom>
        </p:spPr>
      </p:pic>
      <p:grpSp>
        <p:nvGrpSpPr>
          <p:cNvPr id="85" name="Group 84">
            <a:extLst>
              <a:ext uri="{FF2B5EF4-FFF2-40B4-BE49-F238E27FC236}">
                <a16:creationId xmlns:a16="http://schemas.microsoft.com/office/drawing/2014/main" id="{74BEC99E-8730-48EA-B01F-F34D4669FC12}"/>
              </a:ext>
            </a:extLst>
          </p:cNvPr>
          <p:cNvGrpSpPr/>
          <p:nvPr/>
        </p:nvGrpSpPr>
        <p:grpSpPr>
          <a:xfrm>
            <a:off x="7376225" y="1726680"/>
            <a:ext cx="3482011" cy="2536366"/>
            <a:chOff x="2842589" y="941620"/>
            <a:chExt cx="3482011" cy="2536366"/>
          </a:xfrm>
        </p:grpSpPr>
        <p:sp>
          <p:nvSpPr>
            <p:cNvPr id="95" name="Rectangle: Rounded Corners 94">
              <a:extLst>
                <a:ext uri="{FF2B5EF4-FFF2-40B4-BE49-F238E27FC236}">
                  <a16:creationId xmlns:a16="http://schemas.microsoft.com/office/drawing/2014/main" id="{0B7B7142-F734-40E9-BBD3-1B234EE9C1BB}"/>
                </a:ext>
              </a:extLst>
            </p:cNvPr>
            <p:cNvSpPr/>
            <p:nvPr/>
          </p:nvSpPr>
          <p:spPr bwMode="auto">
            <a:xfrm>
              <a:off x="3062170" y="2685258"/>
              <a:ext cx="3033829" cy="510061"/>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latin typeface="Segoe UI Light" panose="020B0502040204020203" pitchFamily="34" charset="0"/>
                  <a:cs typeface="Segoe UI Light" panose="020B0502040204020203" pitchFamily="34" charset="0"/>
                </a:rPr>
                <a:t>Azure IoT Edge Runtime</a:t>
              </a:r>
            </a:p>
          </p:txBody>
        </p:sp>
        <p:grpSp>
          <p:nvGrpSpPr>
            <p:cNvPr id="96" name="Group 95">
              <a:extLst>
                <a:ext uri="{FF2B5EF4-FFF2-40B4-BE49-F238E27FC236}">
                  <a16:creationId xmlns:a16="http://schemas.microsoft.com/office/drawing/2014/main" id="{38361BDD-DE54-4EAD-B49F-50508AC0FF88}"/>
                </a:ext>
              </a:extLst>
            </p:cNvPr>
            <p:cNvGrpSpPr/>
            <p:nvPr/>
          </p:nvGrpSpPr>
          <p:grpSpPr>
            <a:xfrm>
              <a:off x="3056609" y="1543137"/>
              <a:ext cx="3039390" cy="916850"/>
              <a:chOff x="3056609" y="1543137"/>
              <a:chExt cx="3039390" cy="916850"/>
            </a:xfrm>
          </p:grpSpPr>
          <p:sp>
            <p:nvSpPr>
              <p:cNvPr id="100" name="Rectangle: Rounded Corners 99">
                <a:extLst>
                  <a:ext uri="{FF2B5EF4-FFF2-40B4-BE49-F238E27FC236}">
                    <a16:creationId xmlns:a16="http://schemas.microsoft.com/office/drawing/2014/main" id="{DDFCD2AD-4627-4B40-BDBF-A7869F7D4924}"/>
                  </a:ext>
                </a:extLst>
              </p:cNvPr>
              <p:cNvSpPr/>
              <p:nvPr/>
            </p:nvSpPr>
            <p:spPr bwMode="auto">
              <a:xfrm>
                <a:off x="3056609"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Telemetry</a:t>
                </a:r>
              </a:p>
            </p:txBody>
          </p:sp>
          <p:grpSp>
            <p:nvGrpSpPr>
              <p:cNvPr id="101" name="Group 100">
                <a:extLst>
                  <a:ext uri="{FF2B5EF4-FFF2-40B4-BE49-F238E27FC236}">
                    <a16:creationId xmlns:a16="http://schemas.microsoft.com/office/drawing/2014/main" id="{49D14F97-0EF5-4BB4-8FDA-29C8DFFDC98D}"/>
                  </a:ext>
                </a:extLst>
              </p:cNvPr>
              <p:cNvGrpSpPr/>
              <p:nvPr/>
            </p:nvGrpSpPr>
            <p:grpSpPr>
              <a:xfrm>
                <a:off x="5113840" y="1543137"/>
                <a:ext cx="982159" cy="916850"/>
                <a:chOff x="5113840" y="1543137"/>
                <a:chExt cx="982159" cy="916850"/>
              </a:xfrm>
            </p:grpSpPr>
            <p:sp>
              <p:nvSpPr>
                <p:cNvPr id="105" name="Rectangle: Rounded Corners 104">
                  <a:extLst>
                    <a:ext uri="{FF2B5EF4-FFF2-40B4-BE49-F238E27FC236}">
                      <a16:creationId xmlns:a16="http://schemas.microsoft.com/office/drawing/2014/main" id="{B238AAFD-CA47-457B-9D82-5E050D0302CE}"/>
                    </a:ext>
                  </a:extLst>
                </p:cNvPr>
                <p:cNvSpPr/>
                <p:nvPr/>
              </p:nvSpPr>
              <p:spPr bwMode="auto">
                <a:xfrm>
                  <a:off x="5113840"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Action</a:t>
                  </a:r>
                </a:p>
              </p:txBody>
            </p:sp>
            <p:pic>
              <p:nvPicPr>
                <p:cNvPr id="106" name="Picture 105">
                  <a:extLst>
                    <a:ext uri="{FF2B5EF4-FFF2-40B4-BE49-F238E27FC236}">
                      <a16:creationId xmlns:a16="http://schemas.microsoft.com/office/drawing/2014/main" id="{382B9780-BC07-4D95-9285-B8ED2126EF4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00470" y="1712725"/>
                  <a:ext cx="408898" cy="452312"/>
                </a:xfrm>
                <a:prstGeom prst="rect">
                  <a:avLst/>
                </a:prstGeom>
              </p:spPr>
            </p:pic>
          </p:grpSp>
          <p:grpSp>
            <p:nvGrpSpPr>
              <p:cNvPr id="102" name="Group 101">
                <a:extLst>
                  <a:ext uri="{FF2B5EF4-FFF2-40B4-BE49-F238E27FC236}">
                    <a16:creationId xmlns:a16="http://schemas.microsoft.com/office/drawing/2014/main" id="{758CBAFC-A572-45DD-BC64-6D0BFEA05291}"/>
                  </a:ext>
                </a:extLst>
              </p:cNvPr>
              <p:cNvGrpSpPr/>
              <p:nvPr/>
            </p:nvGrpSpPr>
            <p:grpSpPr>
              <a:xfrm>
                <a:off x="4085225" y="1543137"/>
                <a:ext cx="982159" cy="916850"/>
                <a:chOff x="4085225" y="1543137"/>
                <a:chExt cx="982159" cy="916850"/>
              </a:xfrm>
            </p:grpSpPr>
            <p:sp>
              <p:nvSpPr>
                <p:cNvPr id="103" name="Rectangle: Rounded Corners 102">
                  <a:extLst>
                    <a:ext uri="{FF2B5EF4-FFF2-40B4-BE49-F238E27FC236}">
                      <a16:creationId xmlns:a16="http://schemas.microsoft.com/office/drawing/2014/main" id="{A2D6FCCE-4ED5-40FA-BC7E-29E44D61FCEB}"/>
                    </a:ext>
                  </a:extLst>
                </p:cNvPr>
                <p:cNvSpPr/>
                <p:nvPr/>
              </p:nvSpPr>
              <p:spPr bwMode="auto">
                <a:xfrm>
                  <a:off x="4085225"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Insight</a:t>
                  </a:r>
                </a:p>
              </p:txBody>
            </p:sp>
            <p:pic>
              <p:nvPicPr>
                <p:cNvPr id="104" name="Picture 103">
                  <a:extLst>
                    <a:ext uri="{FF2B5EF4-FFF2-40B4-BE49-F238E27FC236}">
                      <a16:creationId xmlns:a16="http://schemas.microsoft.com/office/drawing/2014/main" id="{EA2E38AE-E95B-4EFA-A4E8-30958D41B594}"/>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387371" y="1657813"/>
                  <a:ext cx="377867" cy="503822"/>
                </a:xfrm>
                <a:prstGeom prst="rect">
                  <a:avLst/>
                </a:prstGeom>
              </p:spPr>
            </p:pic>
          </p:grpSp>
        </p:grpSp>
        <p:cxnSp>
          <p:nvCxnSpPr>
            <p:cNvPr id="97" name="Connector: Curved 96">
              <a:extLst>
                <a:ext uri="{FF2B5EF4-FFF2-40B4-BE49-F238E27FC236}">
                  <a16:creationId xmlns:a16="http://schemas.microsoft.com/office/drawing/2014/main" id="{6D23C140-8E36-4E5F-9D65-2AB8CC71F862}"/>
                </a:ext>
              </a:extLst>
            </p:cNvPr>
            <p:cNvCxnSpPr>
              <a:stCxn id="100" idx="2"/>
              <a:endCxn id="103" idx="2"/>
            </p:cNvCxnSpPr>
            <p:nvPr/>
          </p:nvCxnSpPr>
          <p:spPr>
            <a:xfrm rot="16200000" flipH="1">
              <a:off x="4061997" y="1945679"/>
              <a:ext cx="12700" cy="1028616"/>
            </a:xfrm>
            <a:prstGeom prst="curved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Connector: Curved 97">
              <a:extLst>
                <a:ext uri="{FF2B5EF4-FFF2-40B4-BE49-F238E27FC236}">
                  <a16:creationId xmlns:a16="http://schemas.microsoft.com/office/drawing/2014/main" id="{27D5D30B-D04B-4BAB-B19E-8A0AD1442567}"/>
                </a:ext>
              </a:extLst>
            </p:cNvPr>
            <p:cNvCxnSpPr>
              <a:cxnSpLocks/>
              <a:stCxn id="103" idx="2"/>
              <a:endCxn id="105" idx="2"/>
            </p:cNvCxnSpPr>
            <p:nvPr/>
          </p:nvCxnSpPr>
          <p:spPr>
            <a:xfrm rot="16200000" flipH="1">
              <a:off x="5090612" y="1945679"/>
              <a:ext cx="12700" cy="1028615"/>
            </a:xfrm>
            <a:prstGeom prst="curved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F9038FCE-88EA-4BEE-8B31-D3DED52991AF}"/>
                </a:ext>
              </a:extLst>
            </p:cNvPr>
            <p:cNvSpPr/>
            <p:nvPr/>
          </p:nvSpPr>
          <p:spPr bwMode="auto">
            <a:xfrm>
              <a:off x="2842589" y="941620"/>
              <a:ext cx="3482011" cy="2536366"/>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b="1">
                  <a:solidFill>
                    <a:schemeClr val="tx1"/>
                  </a:solidFill>
                  <a:latin typeface="Segoe UI Light" panose="020B0502040204020203" pitchFamily="34" charset="0"/>
                  <a:cs typeface="Segoe UI Light" panose="020B0502040204020203" pitchFamily="34" charset="0"/>
                </a:rPr>
                <a:t>Azure IoT Edge Device</a:t>
              </a:r>
            </a:p>
          </p:txBody>
        </p:sp>
      </p:grpSp>
      <p:cxnSp>
        <p:nvCxnSpPr>
          <p:cNvPr id="86" name="Connector: Curved 85">
            <a:extLst>
              <a:ext uri="{FF2B5EF4-FFF2-40B4-BE49-F238E27FC236}">
                <a16:creationId xmlns:a16="http://schemas.microsoft.com/office/drawing/2014/main" id="{434D4958-98B4-4E4D-9E9A-4BE455CE7DC3}"/>
              </a:ext>
            </a:extLst>
          </p:cNvPr>
          <p:cNvCxnSpPr>
            <a:cxnSpLocks/>
            <a:stCxn id="83" idx="3"/>
          </p:cNvCxnSpPr>
          <p:nvPr/>
        </p:nvCxnSpPr>
        <p:spPr>
          <a:xfrm>
            <a:off x="6884645" y="3002913"/>
            <a:ext cx="711161" cy="722436"/>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DED9F737-A35E-4BBA-B3D0-615F9DD39582}"/>
              </a:ext>
            </a:extLst>
          </p:cNvPr>
          <p:cNvCxnSpPr>
            <a:cxnSpLocks/>
            <a:stCxn id="82" idx="3"/>
          </p:cNvCxnSpPr>
          <p:nvPr/>
        </p:nvCxnSpPr>
        <p:spPr>
          <a:xfrm>
            <a:off x="7088546" y="3717590"/>
            <a:ext cx="507260" cy="7759"/>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4E96FD25-D77C-4E67-8F6B-A88AA52A5568}"/>
              </a:ext>
            </a:extLst>
          </p:cNvPr>
          <p:cNvCxnSpPr>
            <a:cxnSpLocks/>
            <a:stCxn id="84" idx="3"/>
          </p:cNvCxnSpPr>
          <p:nvPr/>
        </p:nvCxnSpPr>
        <p:spPr>
          <a:xfrm>
            <a:off x="6991655" y="2288236"/>
            <a:ext cx="604151" cy="1437113"/>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2102109-E448-4106-9EC6-5011473C0A76}"/>
              </a:ext>
            </a:extLst>
          </p:cNvPr>
          <p:cNvGrpSpPr/>
          <p:nvPr/>
        </p:nvGrpSpPr>
        <p:grpSpPr>
          <a:xfrm>
            <a:off x="10545771" y="3869772"/>
            <a:ext cx="1592690" cy="1069216"/>
            <a:chOff x="10529230" y="5491641"/>
            <a:chExt cx="1592690" cy="1069216"/>
          </a:xfrm>
        </p:grpSpPr>
        <p:pic>
          <p:nvPicPr>
            <p:cNvPr id="91" name="Picture 90">
              <a:extLst>
                <a:ext uri="{FF2B5EF4-FFF2-40B4-BE49-F238E27FC236}">
                  <a16:creationId xmlns:a16="http://schemas.microsoft.com/office/drawing/2014/main" id="{94B524DF-A565-49F3-967B-7815B1D3B2C5}"/>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0529230" y="5491641"/>
              <a:ext cx="1592690" cy="1069216"/>
            </a:xfrm>
            <a:prstGeom prst="rect">
              <a:avLst/>
            </a:prstGeom>
          </p:spPr>
        </p:pic>
        <p:grpSp>
          <p:nvGrpSpPr>
            <p:cNvPr id="92" name="Group 91">
              <a:extLst>
                <a:ext uri="{FF2B5EF4-FFF2-40B4-BE49-F238E27FC236}">
                  <a16:creationId xmlns:a16="http://schemas.microsoft.com/office/drawing/2014/main" id="{FF12415E-FC54-405C-88EC-F40C0A59EEE2}"/>
                </a:ext>
              </a:extLst>
            </p:cNvPr>
            <p:cNvGrpSpPr/>
            <p:nvPr/>
          </p:nvGrpSpPr>
          <p:grpSpPr>
            <a:xfrm>
              <a:off x="11001697" y="5696856"/>
              <a:ext cx="483184" cy="623425"/>
              <a:chOff x="4010209" y="5109211"/>
              <a:chExt cx="687689" cy="887286"/>
            </a:xfrm>
          </p:grpSpPr>
          <p:pic>
            <p:nvPicPr>
              <p:cNvPr id="93" name="Picture 92">
                <a:extLst>
                  <a:ext uri="{FF2B5EF4-FFF2-40B4-BE49-F238E27FC236}">
                    <a16:creationId xmlns:a16="http://schemas.microsoft.com/office/drawing/2014/main" id="{4F21AD69-79CF-413F-B00B-84628D45E796}"/>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4081829" y="5109211"/>
                <a:ext cx="616069" cy="595534"/>
              </a:xfrm>
              <a:prstGeom prst="rect">
                <a:avLst/>
              </a:prstGeom>
            </p:spPr>
          </p:pic>
          <p:sp>
            <p:nvSpPr>
              <p:cNvPr id="94" name="TextBox 93">
                <a:extLst>
                  <a:ext uri="{FF2B5EF4-FFF2-40B4-BE49-F238E27FC236}">
                    <a16:creationId xmlns:a16="http://schemas.microsoft.com/office/drawing/2014/main" id="{4E69F5E4-A85B-4800-831E-09FAFDA2B560}"/>
                  </a:ext>
                </a:extLst>
              </p:cNvPr>
              <p:cNvSpPr txBox="1"/>
              <p:nvPr/>
            </p:nvSpPr>
            <p:spPr>
              <a:xfrm>
                <a:off x="4010209" y="5750276"/>
                <a:ext cx="68768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IoT Hub</a:t>
                </a:r>
              </a:p>
            </p:txBody>
          </p:sp>
        </p:grpSp>
      </p:grpSp>
      <p:cxnSp>
        <p:nvCxnSpPr>
          <p:cNvPr id="34" name="Connector: Curved 33">
            <a:extLst>
              <a:ext uri="{FF2B5EF4-FFF2-40B4-BE49-F238E27FC236}">
                <a16:creationId xmlns:a16="http://schemas.microsoft.com/office/drawing/2014/main" id="{49B1CB68-971B-48EA-A445-D6006B4CD6BF}"/>
              </a:ext>
            </a:extLst>
          </p:cNvPr>
          <p:cNvCxnSpPr>
            <a:cxnSpLocks/>
          </p:cNvCxnSpPr>
          <p:nvPr/>
        </p:nvCxnSpPr>
        <p:spPr>
          <a:xfrm>
            <a:off x="10629635" y="3725349"/>
            <a:ext cx="712481" cy="144423"/>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evice thumbnail">
            <a:extLst>
              <a:ext uri="{FF2B5EF4-FFF2-40B4-BE49-F238E27FC236}">
                <a16:creationId xmlns:a16="http://schemas.microsoft.com/office/drawing/2014/main" id="{E871AF3B-4BB1-4ABD-BAE1-F102EA967CEA}"/>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94624" y="5079377"/>
            <a:ext cx="1163825"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Device thumbnail">
            <a:extLst>
              <a:ext uri="{FF2B5EF4-FFF2-40B4-BE49-F238E27FC236}">
                <a16:creationId xmlns:a16="http://schemas.microsoft.com/office/drawing/2014/main" id="{2F02DEBB-94F6-4B87-9F0B-2E4559EE0800}"/>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5572" y="5079377"/>
            <a:ext cx="14630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Device thumbnail">
            <a:extLst>
              <a:ext uri="{FF2B5EF4-FFF2-40B4-BE49-F238E27FC236}">
                <a16:creationId xmlns:a16="http://schemas.microsoft.com/office/drawing/2014/main" id="{73AD88C2-2D74-419B-9753-1F3F16AFAB40}"/>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55734" y="5079377"/>
            <a:ext cx="850773" cy="10058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10714-91A1-465B-B712-5135086EB41E}"/>
              </a:ext>
            </a:extLst>
          </p:cNvPr>
          <p:cNvSpPr>
            <a:spLocks noGrp="1"/>
          </p:cNvSpPr>
          <p:nvPr>
            <p:ph type="title"/>
          </p:nvPr>
        </p:nvSpPr>
        <p:spPr>
          <a:xfrm>
            <a:off x="838200" y="365125"/>
            <a:ext cx="10515600" cy="1030199"/>
          </a:xfrm>
        </p:spPr>
        <p:txBody>
          <a:bodyPr/>
          <a:lstStyle/>
          <a:p>
            <a:r>
              <a:rPr lang="en-US" dirty="0"/>
              <a:t>Azure IoT Edge</a:t>
            </a:r>
          </a:p>
        </p:txBody>
      </p:sp>
    </p:spTree>
    <p:extLst>
      <p:ext uri="{BB962C8B-B14F-4D97-AF65-F5344CB8AC3E}">
        <p14:creationId xmlns:p14="http://schemas.microsoft.com/office/powerpoint/2010/main" val="9689155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D2122B-BBD7-4C2E-9EB2-BE68929D41BA}"/>
              </a:ext>
            </a:extLst>
          </p:cNvPr>
          <p:cNvSpPr>
            <a:spLocks noGrp="1"/>
          </p:cNvSpPr>
          <p:nvPr>
            <p:ph type="body" sz="quarter" idx="10"/>
          </p:nvPr>
        </p:nvSpPr>
        <p:spPr>
          <a:xfrm>
            <a:off x="560836" y="1304567"/>
            <a:ext cx="11070327" cy="635994"/>
          </a:xfrm>
        </p:spPr>
        <p:txBody>
          <a:bodyPr/>
          <a:lstStyle/>
          <a:p>
            <a:r>
              <a:rPr lang="en-US" dirty="0"/>
              <a:t>A fully managed IoT app platform</a:t>
            </a:r>
          </a:p>
        </p:txBody>
      </p:sp>
      <p:sp>
        <p:nvSpPr>
          <p:cNvPr id="2" name="Title 1">
            <a:extLst>
              <a:ext uri="{FF2B5EF4-FFF2-40B4-BE49-F238E27FC236}">
                <a16:creationId xmlns:a16="http://schemas.microsoft.com/office/drawing/2014/main" id="{8B810714-91A1-465B-B712-5135086EB41E}"/>
              </a:ext>
            </a:extLst>
          </p:cNvPr>
          <p:cNvSpPr>
            <a:spLocks noGrp="1"/>
          </p:cNvSpPr>
          <p:nvPr>
            <p:ph type="title"/>
          </p:nvPr>
        </p:nvSpPr>
        <p:spPr/>
        <p:txBody>
          <a:bodyPr/>
          <a:lstStyle/>
          <a:p>
            <a:r>
              <a:rPr lang="en-US" dirty="0"/>
              <a:t>Azure IoT Central</a:t>
            </a:r>
          </a:p>
        </p:txBody>
      </p:sp>
      <p:pic>
        <p:nvPicPr>
          <p:cNvPr id="3" name="Picture 2">
            <a:extLst>
              <a:ext uri="{FF2B5EF4-FFF2-40B4-BE49-F238E27FC236}">
                <a16:creationId xmlns:a16="http://schemas.microsoft.com/office/drawing/2014/main" id="{DA15A67E-A437-4516-8EA1-0089F3B9192A}"/>
              </a:ext>
            </a:extLst>
          </p:cNvPr>
          <p:cNvPicPr>
            <a:picLocks noChangeAspect="1"/>
          </p:cNvPicPr>
          <p:nvPr/>
        </p:nvPicPr>
        <p:blipFill>
          <a:blip r:embed="rId3"/>
          <a:stretch>
            <a:fillRect/>
          </a:stretch>
        </p:blipFill>
        <p:spPr>
          <a:xfrm>
            <a:off x="588214" y="2352451"/>
            <a:ext cx="11015572" cy="4140424"/>
          </a:xfrm>
          <a:prstGeom prst="rect">
            <a:avLst/>
          </a:prstGeom>
        </p:spPr>
      </p:pic>
    </p:spTree>
    <p:extLst>
      <p:ext uri="{BB962C8B-B14F-4D97-AF65-F5344CB8AC3E}">
        <p14:creationId xmlns:p14="http://schemas.microsoft.com/office/powerpoint/2010/main" val="915898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7375EB-BA7A-4D55-B87B-E30541ED92ED}"/>
              </a:ext>
            </a:extLst>
          </p:cNvPr>
          <p:cNvSpPr>
            <a:spLocks noGrp="1"/>
          </p:cNvSpPr>
          <p:nvPr>
            <p:ph type="body" sz="quarter" idx="10"/>
          </p:nvPr>
        </p:nvSpPr>
        <p:spPr>
          <a:xfrm>
            <a:off x="560837" y="1777006"/>
            <a:ext cx="6205724" cy="4867634"/>
          </a:xfrm>
        </p:spPr>
        <p:txBody>
          <a:bodyPr>
            <a:normAutofit fontScale="92500" lnSpcReduction="10000"/>
          </a:bodyPr>
          <a:lstStyle/>
          <a:p>
            <a:r>
              <a:rPr lang="en-US" dirty="0" err="1"/>
              <a:t>CyberX</a:t>
            </a:r>
            <a:r>
              <a:rPr lang="en-US" dirty="0"/>
              <a:t> is now integrated</a:t>
            </a:r>
          </a:p>
          <a:p>
            <a:r>
              <a:rPr lang="en-US" sz="1900" dirty="0"/>
              <a:t>	New agentless capabilities for unmanaged 	Operational Technology (OT) devices</a:t>
            </a:r>
          </a:p>
          <a:p>
            <a:r>
              <a:rPr lang="en-US" sz="1900" dirty="0"/>
              <a:t>	Asset discovery, vulnerability management &amp; 	continuous threat monitoring</a:t>
            </a:r>
          </a:p>
          <a:p>
            <a:endParaRPr lang="en-US" dirty="0"/>
          </a:p>
          <a:p>
            <a:r>
              <a:rPr lang="en-US" dirty="0"/>
              <a:t>Single solution for managed &amp; unmanaged devices</a:t>
            </a:r>
          </a:p>
          <a:p>
            <a:endParaRPr lang="en-US" dirty="0"/>
          </a:p>
          <a:p>
            <a:r>
              <a:rPr lang="en-US" dirty="0"/>
              <a:t>Zero performance impact</a:t>
            </a:r>
          </a:p>
          <a:p>
            <a:endParaRPr lang="en-US" dirty="0"/>
          </a:p>
          <a:p>
            <a:r>
              <a:rPr lang="en-US" dirty="0"/>
              <a:t>Continued support for air-gapped environments</a:t>
            </a:r>
          </a:p>
        </p:txBody>
      </p:sp>
      <p:sp>
        <p:nvSpPr>
          <p:cNvPr id="2" name="Title 1">
            <a:extLst>
              <a:ext uri="{FF2B5EF4-FFF2-40B4-BE49-F238E27FC236}">
                <a16:creationId xmlns:a16="http://schemas.microsoft.com/office/drawing/2014/main" id="{BF1DB913-4524-4774-BEF0-4740E308610E}"/>
              </a:ext>
            </a:extLst>
          </p:cNvPr>
          <p:cNvSpPr>
            <a:spLocks noGrp="1"/>
          </p:cNvSpPr>
          <p:nvPr>
            <p:ph type="title"/>
          </p:nvPr>
        </p:nvSpPr>
        <p:spPr/>
        <p:txBody>
          <a:bodyPr>
            <a:normAutofit fontScale="90000"/>
          </a:bodyPr>
          <a:lstStyle/>
          <a:p>
            <a:r>
              <a:rPr lang="en-US" sz="4900" dirty="0"/>
              <a:t>Azure Defender for IoT</a:t>
            </a:r>
            <a:br>
              <a:rPr lang="en-US" dirty="0"/>
            </a:br>
            <a:r>
              <a:rPr lang="en-US" sz="2400" dirty="0"/>
              <a:t>(formerly known as Azure Security Center for IoT)</a:t>
            </a:r>
            <a:endParaRPr lang="en-US" dirty="0"/>
          </a:p>
        </p:txBody>
      </p:sp>
      <p:pic>
        <p:nvPicPr>
          <p:cNvPr id="3" name="Picture 2">
            <a:extLst>
              <a:ext uri="{FF2B5EF4-FFF2-40B4-BE49-F238E27FC236}">
                <a16:creationId xmlns:a16="http://schemas.microsoft.com/office/drawing/2014/main" id="{34A97819-BC17-4717-8644-854B0AAC130C}"/>
              </a:ext>
            </a:extLst>
          </p:cNvPr>
          <p:cNvPicPr>
            <a:picLocks noChangeAspect="1"/>
          </p:cNvPicPr>
          <p:nvPr/>
        </p:nvPicPr>
        <p:blipFill>
          <a:blip r:embed="rId2"/>
          <a:stretch>
            <a:fillRect/>
          </a:stretch>
        </p:blipFill>
        <p:spPr>
          <a:xfrm>
            <a:off x="6952897" y="1630680"/>
            <a:ext cx="5050287" cy="5054600"/>
          </a:xfrm>
          <a:prstGeom prst="rect">
            <a:avLst/>
          </a:prstGeom>
        </p:spPr>
      </p:pic>
    </p:spTree>
    <p:extLst>
      <p:ext uri="{BB962C8B-B14F-4D97-AF65-F5344CB8AC3E}">
        <p14:creationId xmlns:p14="http://schemas.microsoft.com/office/powerpoint/2010/main" val="1751119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DB913-4524-4774-BEF0-4740E308610E}"/>
              </a:ext>
            </a:extLst>
          </p:cNvPr>
          <p:cNvSpPr>
            <a:spLocks noGrp="1"/>
          </p:cNvSpPr>
          <p:nvPr>
            <p:ph type="title"/>
          </p:nvPr>
        </p:nvSpPr>
        <p:spPr/>
        <p:txBody>
          <a:bodyPr/>
          <a:lstStyle/>
          <a:p>
            <a:r>
              <a:rPr lang="en-US" dirty="0"/>
              <a:t>Azure IoT Plug and Play</a:t>
            </a:r>
          </a:p>
        </p:txBody>
      </p:sp>
      <p:pic>
        <p:nvPicPr>
          <p:cNvPr id="4" name="Picture 3">
            <a:extLst>
              <a:ext uri="{FF2B5EF4-FFF2-40B4-BE49-F238E27FC236}">
                <a16:creationId xmlns:a16="http://schemas.microsoft.com/office/drawing/2014/main" id="{C5493907-3582-495C-909A-D97874411328}"/>
              </a:ext>
            </a:extLst>
          </p:cNvPr>
          <p:cNvPicPr>
            <a:picLocks noChangeAspect="1"/>
          </p:cNvPicPr>
          <p:nvPr/>
        </p:nvPicPr>
        <p:blipFill>
          <a:blip r:embed="rId2"/>
          <a:stretch>
            <a:fillRect/>
          </a:stretch>
        </p:blipFill>
        <p:spPr>
          <a:xfrm>
            <a:off x="7643363" y="314992"/>
            <a:ext cx="3849114" cy="3708400"/>
          </a:xfrm>
          <a:prstGeom prst="rect">
            <a:avLst/>
          </a:prstGeom>
        </p:spPr>
      </p:pic>
      <p:pic>
        <p:nvPicPr>
          <p:cNvPr id="5" name="Picture 4">
            <a:extLst>
              <a:ext uri="{FF2B5EF4-FFF2-40B4-BE49-F238E27FC236}">
                <a16:creationId xmlns:a16="http://schemas.microsoft.com/office/drawing/2014/main" id="{DE321C23-463E-46B0-8236-340AE7FC26D8}"/>
              </a:ext>
            </a:extLst>
          </p:cNvPr>
          <p:cNvPicPr>
            <a:picLocks noChangeAspect="1"/>
          </p:cNvPicPr>
          <p:nvPr/>
        </p:nvPicPr>
        <p:blipFill>
          <a:blip r:embed="rId3"/>
          <a:stretch>
            <a:fillRect/>
          </a:stretch>
        </p:blipFill>
        <p:spPr>
          <a:xfrm>
            <a:off x="1574800" y="4405027"/>
            <a:ext cx="8204200" cy="2033628"/>
          </a:xfrm>
          <a:prstGeom prst="rect">
            <a:avLst/>
          </a:prstGeom>
        </p:spPr>
      </p:pic>
      <p:sp>
        <p:nvSpPr>
          <p:cNvPr id="9" name="Text Placeholder 5">
            <a:extLst>
              <a:ext uri="{FF2B5EF4-FFF2-40B4-BE49-F238E27FC236}">
                <a16:creationId xmlns:a16="http://schemas.microsoft.com/office/drawing/2014/main" id="{A6122474-998A-4AED-9960-96F1998E264C}"/>
              </a:ext>
            </a:extLst>
          </p:cNvPr>
          <p:cNvSpPr txBox="1">
            <a:spLocks/>
          </p:cNvSpPr>
          <p:nvPr/>
        </p:nvSpPr>
        <p:spPr>
          <a:xfrm>
            <a:off x="838200" y="2740788"/>
            <a:ext cx="6805163" cy="900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Simplifies device interactions in IoT solutions with an open modeling language</a:t>
            </a:r>
          </a:p>
        </p:txBody>
      </p:sp>
    </p:spTree>
    <p:extLst>
      <p:ext uri="{BB962C8B-B14F-4D97-AF65-F5344CB8AC3E}">
        <p14:creationId xmlns:p14="http://schemas.microsoft.com/office/powerpoint/2010/main" val="12983389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r>
                <a:rPr lang="en-US" sz="2400" b="1" dirty="0">
                  <a:solidFill>
                    <a:schemeClr val="tx1"/>
                  </a:solidFill>
                  <a:latin typeface="Calibri"/>
                  <a:cs typeface="Calibri"/>
                </a:rPr>
                <a:t>Ciprian Jichici</a:t>
              </a:r>
            </a:p>
            <a:p>
              <a:r>
                <a:rPr lang="en-US" sz="2400" b="1" dirty="0">
                  <a:solidFill>
                    <a:schemeClr val="tx1"/>
                  </a:solidFill>
                  <a:latin typeface="Calibri"/>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ciprian@solliance.net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r>
              <a:rPr lang="en-US" b="1" dirty="0">
                <a:solidFill>
                  <a:schemeClr val="bg1"/>
                </a:solidFill>
              </a:rPr>
              <a:t>Ciprian Jichici</a:t>
            </a:r>
            <a:r>
              <a:rPr lang="en-US" dirty="0">
                <a:solidFill>
                  <a:schemeClr val="bg1"/>
                </a:solidFill>
              </a:rPr>
              <a:t> is the Chief Data Scientist of Solliance, one of the top worldwide Microsoft AI partners. </a:t>
            </a:r>
          </a:p>
          <a:p>
            <a:endParaRPr lang="en-US" dirty="0">
              <a:solidFill>
                <a:schemeClr val="bg1"/>
              </a:solidFill>
            </a:endParaRPr>
          </a:p>
          <a:p>
            <a:r>
              <a:rPr lang="en-US" dirty="0">
                <a:solidFill>
                  <a:schemeClr val="bg1"/>
                </a:solidFill>
              </a:rPr>
              <a:t>He is recognized internationally as a Microsoft Regional Director and a Microsoft Most Valuable Professional for Artificial Intelligence and Quantum Computing. </a:t>
            </a:r>
          </a:p>
          <a:p>
            <a:endParaRPr lang="en-US" dirty="0">
              <a:solidFill>
                <a:schemeClr val="bg1"/>
              </a:solidFill>
            </a:endParaRPr>
          </a:p>
          <a:p>
            <a:r>
              <a:rPr lang="en-US" dirty="0">
                <a:solidFill>
                  <a:schemeClr val="bg1"/>
                </a:solidFill>
              </a:rPr>
              <a:t>Cloud Computing, Artificial Intelligence, and Machine Learning are some of the key areas of his expertise spanning 20+ years of IT. </a:t>
            </a:r>
          </a:p>
          <a:p>
            <a:endParaRPr lang="en-US" dirty="0">
              <a:solidFill>
                <a:schemeClr val="bg1"/>
              </a:solidFill>
            </a:endParaRPr>
          </a:p>
          <a:p>
            <a:endParaRPr lang="en-US" dirty="0">
              <a:solidFill>
                <a:schemeClr val="bg1"/>
              </a:solidFill>
            </a:endParaRPr>
          </a:p>
          <a:p>
            <a:r>
              <a:rPr lang="en-US" dirty="0">
                <a:solidFill>
                  <a:schemeClr val="bg1"/>
                </a:solidFill>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5">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086A21-2D89-4570-9BD7-746957E0F1DB}"/>
              </a:ext>
            </a:extLst>
          </p:cNvPr>
          <p:cNvSpPr/>
          <p:nvPr/>
        </p:nvSpPr>
        <p:spPr bwMode="auto">
          <a:xfrm>
            <a:off x="2653439" y="2959132"/>
            <a:ext cx="2202935"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base"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Disk</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USB drives which can be ordered in packs of 5 </a:t>
            </a:r>
          </a:p>
          <a:p>
            <a:pPr marL="168072"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8 TB disks up to 40 TB per order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C94262FE-DEFF-40E4-9C41-9158F259181B}"/>
              </a:ext>
            </a:extLst>
          </p:cNvPr>
          <p:cNvSpPr/>
          <p:nvPr/>
        </p:nvSpPr>
        <p:spPr bwMode="auto">
          <a:xfrm>
            <a:off x="293688"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data transport appliance.</a:t>
            </a:r>
          </a:p>
          <a:p>
            <a:pPr marL="168072" lvl="0"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100 TB; </a:t>
            </a: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Size:  ~50 </a:t>
            </a:r>
            <a:r>
              <a:rPr lang="en-US" sz="1300" err="1">
                <a:gradFill>
                  <a:gsLst>
                    <a:gs pos="1250">
                      <a:srgbClr val="1A1A1A"/>
                    </a:gs>
                    <a:gs pos="100000">
                      <a:srgbClr val="1A1A1A"/>
                    </a:gs>
                  </a:gsLst>
                  <a:lin ang="5400000" scaled="0"/>
                </a:gradFill>
                <a:cs typeface="Calibri" panose="020F0502020204030204" pitchFamily="34" charset="0"/>
              </a:rPr>
              <a:t>lbs</a:t>
            </a:r>
            <a:endParaRPr lang="en-US" sz="1300">
              <a:gradFill>
                <a:gsLst>
                  <a:gs pos="1250">
                    <a:srgbClr val="1A1A1A"/>
                  </a:gs>
                  <a:gs pos="100000">
                    <a:srgbClr val="1A1A1A"/>
                  </a:gs>
                </a:gsLst>
                <a:lin ang="5400000" scaled="0"/>
              </a:gradFill>
              <a:cs typeface="Calibri" panose="020F0502020204030204" pitchFamily="34" charset="0"/>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B9B308D3-E7C9-4520-93F2-A24EE9CFA9A1}"/>
              </a:ext>
            </a:extLst>
          </p:cNvPr>
          <p:cNvSpPr/>
          <p:nvPr/>
        </p:nvSpPr>
        <p:spPr bwMode="auto">
          <a:xfrm>
            <a:off x="4988314"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Heavy</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Large-scale, secure, ruggedized appliance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Capacity: 1 PB</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 </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Weight 500+ </a:t>
            </a:r>
            <a:r>
              <a:rPr kumimoji="0" lang="en-US" sz="13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lbs</a:t>
            </a: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Targeted to very large data sets</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45C55AEA-009B-4506-9764-FBFF10E621BC}"/>
              </a:ext>
            </a:extLst>
          </p:cNvPr>
          <p:cNvSpPr/>
          <p:nvPr/>
        </p:nvSpPr>
        <p:spPr bwMode="auto">
          <a:xfrm>
            <a:off x="7335627"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a:ea typeface="+mn-ea"/>
                <a:cs typeface="+mn-cs"/>
              </a:rPr>
              <a:t>Data Box Gateway</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Virtual network transfer appliance</a:t>
            </a:r>
            <a:endParaRPr lang="en-US" sz="1300">
              <a:gradFill>
                <a:gsLst>
                  <a:gs pos="1250">
                    <a:srgbClr val="1A1A1A"/>
                  </a:gs>
                  <a:gs pos="100000">
                    <a:srgbClr val="1A1A1A"/>
                  </a:gs>
                </a:gsLst>
                <a:lin ang="5400000" scaled="0"/>
              </a:gradFill>
              <a:latin typeface="Segoe UI"/>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a:gradFill>
                  <a:gsLst>
                    <a:gs pos="1250">
                      <a:srgbClr val="1A1A1A"/>
                    </a:gs>
                    <a:gs pos="100000">
                      <a:srgbClr val="1A1A1A"/>
                    </a:gs>
                  </a:gsLst>
                  <a:lin ang="5400000" scaled="0"/>
                </a:gradFill>
                <a:latin typeface="Segoe UI"/>
                <a:cs typeface="Calibri" panose="020F0502020204030204" pitchFamily="34" charset="0"/>
              </a:rPr>
              <a:t>Runs as a VM on </a:t>
            </a: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choice of hardware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BEFD131-EC58-4864-8B82-B1BD99807472}"/>
              </a:ext>
            </a:extLst>
          </p:cNvPr>
          <p:cNvSpPr/>
          <p:nvPr/>
        </p:nvSpPr>
        <p:spPr bwMode="auto">
          <a:xfrm>
            <a:off x="9682939"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Stack Edge</a:t>
            </a:r>
          </a:p>
          <a:p>
            <a:pPr marL="0" marR="0" lvl="0" indent="0" algn="l" defTabSz="610041" rtl="0" eaLnBrk="1" fontAlgn="auto" latinLnBrk="0" hangingPunct="1">
              <a:lnSpc>
                <a:spcPct val="90000"/>
              </a:lnSpc>
              <a:spcBef>
                <a:spcPct val="0"/>
              </a:spcBef>
              <a:spcAft>
                <a:spcPct val="35000"/>
              </a:spcAft>
              <a:buClrTx/>
              <a:buSzTx/>
              <a:buFontTx/>
              <a:buNone/>
              <a:tabLst/>
              <a:defRPr/>
            </a:pPr>
            <a:r>
              <a:rPr lang="en-US" dirty="0">
                <a:gradFill>
                  <a:gsLst>
                    <a:gs pos="1250">
                      <a:srgbClr val="002050"/>
                    </a:gs>
                    <a:gs pos="100000">
                      <a:srgbClr val="002050"/>
                    </a:gs>
                  </a:gsLst>
                  <a:lin ang="5400000" scaled="0"/>
                </a:gradFill>
                <a:latin typeface="Segoe UI Semibold"/>
              </a:rPr>
              <a:t>(Data Box Edge)</a:t>
            </a:r>
            <a:endPar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Rack-able data transfer appliance with compute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AI-enabled compute to analyze, transform, and pre-process data before the transfer</a:t>
            </a:r>
          </a:p>
          <a:p>
            <a:pPr marL="168072" indent="-168072" defTabSz="914314">
              <a:buFont typeface="Arial" panose="020B0604020202020204" pitchFamily="34" charset="0"/>
              <a:buChar char="•"/>
              <a:defRPr/>
            </a:pPr>
            <a:r>
              <a:rPr lang="en-US" sz="1300" dirty="0">
                <a:gradFill>
                  <a:gsLst>
                    <a:gs pos="1250">
                      <a:srgbClr val="1A1A1A"/>
                    </a:gs>
                    <a:gs pos="100000">
                      <a:srgbClr val="1A1A1A"/>
                    </a:gs>
                  </a:gsLst>
                  <a:lin ang="5400000" scaled="0"/>
                </a:gradFill>
                <a:cs typeface="Calibri" panose="020F0502020204030204" pitchFamily="34" charset="0"/>
              </a:rPr>
              <a:t>Local Cache:  ~12 TB</a:t>
            </a: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Includes Data Box Gateway and Azure </a:t>
            </a:r>
            <a:b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b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IoT Edge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p:txBody>
      </p:sp>
      <p:sp>
        <p:nvSpPr>
          <p:cNvPr id="3" name="Rectangle 2">
            <a:extLst>
              <a:ext uri="{FF2B5EF4-FFF2-40B4-BE49-F238E27FC236}">
                <a16:creationId xmlns:a16="http://schemas.microsoft.com/office/drawing/2014/main" id="{53A6A0EE-0FE0-4A51-BBF7-714055994E52}"/>
              </a:ext>
            </a:extLst>
          </p:cNvPr>
          <p:cNvSpPr/>
          <p:nvPr/>
        </p:nvSpPr>
        <p:spPr bwMode="auto">
          <a:xfrm>
            <a:off x="0" y="1436279"/>
            <a:ext cx="7203688" cy="3230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shipping</a:t>
            </a:r>
          </a:p>
        </p:txBody>
      </p:sp>
      <p:sp>
        <p:nvSpPr>
          <p:cNvPr id="14" name="Rectangle 13">
            <a:extLst>
              <a:ext uri="{FF2B5EF4-FFF2-40B4-BE49-F238E27FC236}">
                <a16:creationId xmlns:a16="http://schemas.microsoft.com/office/drawing/2014/main" id="{1FACB87C-BDA4-4AA1-8C1F-C7394303F531}"/>
              </a:ext>
            </a:extLst>
          </p:cNvPr>
          <p:cNvSpPr/>
          <p:nvPr/>
        </p:nvSpPr>
        <p:spPr bwMode="auto">
          <a:xfrm>
            <a:off x="7335627" y="1436279"/>
            <a:ext cx="4856373" cy="32304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network</a:t>
            </a:r>
          </a:p>
        </p:txBody>
      </p:sp>
      <p:sp>
        <p:nvSpPr>
          <p:cNvPr id="26" name="Rectangle 25">
            <a:extLst>
              <a:ext uri="{FF2B5EF4-FFF2-40B4-BE49-F238E27FC236}">
                <a16:creationId xmlns:a16="http://schemas.microsoft.com/office/drawing/2014/main" id="{1AE0E1E0-7EBA-4C48-8700-D369DC47E5B8}"/>
              </a:ext>
            </a:extLst>
          </p:cNvPr>
          <p:cNvSpPr/>
          <p:nvPr/>
        </p:nvSpPr>
        <p:spPr bwMode="auto">
          <a:xfrm>
            <a:off x="293688"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8E55FF28-8A51-4AEE-AC42-44726B16245F}"/>
              </a:ext>
            </a:extLst>
          </p:cNvPr>
          <p:cNvSpPr/>
          <p:nvPr/>
        </p:nvSpPr>
        <p:spPr bwMode="auto">
          <a:xfrm>
            <a:off x="2653441"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24E0B48-9F0B-4CFA-A23C-9E824730D2E3}"/>
              </a:ext>
            </a:extLst>
          </p:cNvPr>
          <p:cNvSpPr/>
          <p:nvPr/>
        </p:nvSpPr>
        <p:spPr bwMode="auto">
          <a:xfrm>
            <a:off x="4988314"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98210AC2-2B9A-4BA7-89A4-3674C894C455}"/>
              </a:ext>
            </a:extLst>
          </p:cNvPr>
          <p:cNvSpPr/>
          <p:nvPr/>
        </p:nvSpPr>
        <p:spPr bwMode="auto">
          <a:xfrm>
            <a:off x="7335627"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3FDD9566-C397-4A9A-AC0E-746CB29C86C6}"/>
              </a:ext>
            </a:extLst>
          </p:cNvPr>
          <p:cNvSpPr/>
          <p:nvPr/>
        </p:nvSpPr>
        <p:spPr bwMode="auto">
          <a:xfrm>
            <a:off x="9682939"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Picture 20" descr="A close up of a box&#10;&#10;Description generated with high confidence">
            <a:extLst>
              <a:ext uri="{FF2B5EF4-FFF2-40B4-BE49-F238E27FC236}">
                <a16:creationId xmlns:a16="http://schemas.microsoft.com/office/drawing/2014/main" id="{AB61C324-EF19-427D-A5BB-2ED5C866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273" y="2022216"/>
            <a:ext cx="809440" cy="816636"/>
          </a:xfrm>
          <a:prstGeom prst="rect">
            <a:avLst/>
          </a:prstGeom>
        </p:spPr>
      </p:pic>
      <p:pic>
        <p:nvPicPr>
          <p:cNvPr id="22" name="Picture 21">
            <a:extLst>
              <a:ext uri="{FF2B5EF4-FFF2-40B4-BE49-F238E27FC236}">
                <a16:creationId xmlns:a16="http://schemas.microsoft.com/office/drawing/2014/main" id="{46B479D1-2643-4AC2-89DF-7F6AB214C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530" y="1940401"/>
            <a:ext cx="1218151" cy="951210"/>
          </a:xfrm>
          <a:prstGeom prst="rect">
            <a:avLst/>
          </a:prstGeom>
        </p:spPr>
      </p:pic>
      <p:pic>
        <p:nvPicPr>
          <p:cNvPr id="23" name="Picture 2" descr="MSFT-Front-Door closed.png">
            <a:extLst>
              <a:ext uri="{FF2B5EF4-FFF2-40B4-BE49-F238E27FC236}">
                <a16:creationId xmlns:a16="http://schemas.microsoft.com/office/drawing/2014/main" id="{E242E13C-A447-4A26-9266-2F19AC9F76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70" y="1952020"/>
            <a:ext cx="1713399" cy="9641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4E5655-4A75-4D71-A9DC-00F677AFAA26}"/>
              </a:ext>
            </a:extLst>
          </p:cNvPr>
          <p:cNvPicPr>
            <a:picLocks noChangeAspect="1"/>
          </p:cNvPicPr>
          <p:nvPr/>
        </p:nvPicPr>
        <p:blipFill>
          <a:blip r:embed="rId6"/>
          <a:stretch>
            <a:fillRect/>
          </a:stretch>
        </p:blipFill>
        <p:spPr>
          <a:xfrm>
            <a:off x="7866382" y="2065574"/>
            <a:ext cx="1115050" cy="717046"/>
          </a:xfrm>
          <a:prstGeom prst="rect">
            <a:avLst/>
          </a:prstGeom>
        </p:spPr>
      </p:pic>
      <p:cxnSp>
        <p:nvCxnSpPr>
          <p:cNvPr id="37" name="Straight Connector 36">
            <a:extLst>
              <a:ext uri="{FF2B5EF4-FFF2-40B4-BE49-F238E27FC236}">
                <a16:creationId xmlns:a16="http://schemas.microsoft.com/office/drawing/2014/main" id="{5F56B6AB-9A05-40BA-A016-4E9F62D5092A}"/>
              </a:ext>
            </a:extLst>
          </p:cNvPr>
          <p:cNvCxnSpPr>
            <a:cxnSpLocks/>
          </p:cNvCxnSpPr>
          <p:nvPr/>
        </p:nvCxnSpPr>
        <p:spPr>
          <a:xfrm>
            <a:off x="7348535"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E239B0-D777-45F8-9DB4-D268C31B0322}"/>
              </a:ext>
            </a:extLst>
          </p:cNvPr>
          <p:cNvCxnSpPr>
            <a:cxnSpLocks/>
          </p:cNvCxnSpPr>
          <p:nvPr/>
        </p:nvCxnSpPr>
        <p:spPr>
          <a:xfrm>
            <a:off x="9682939" y="598815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DC16BE-3D24-4B6F-865D-9DB4B70410C5}"/>
              </a:ext>
            </a:extLst>
          </p:cNvPr>
          <p:cNvCxnSpPr>
            <a:cxnSpLocks/>
          </p:cNvCxnSpPr>
          <p:nvPr/>
        </p:nvCxnSpPr>
        <p:spPr>
          <a:xfrm>
            <a:off x="312937"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8D17C2-4488-405B-A91F-3401764C9B68}"/>
              </a:ext>
            </a:extLst>
          </p:cNvPr>
          <p:cNvCxnSpPr>
            <a:cxnSpLocks/>
          </p:cNvCxnSpPr>
          <p:nvPr/>
        </p:nvCxnSpPr>
        <p:spPr>
          <a:xfrm>
            <a:off x="2638900"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E19BA1-F9DE-4B31-BB35-C10F7AB5A953}"/>
              </a:ext>
            </a:extLst>
          </p:cNvPr>
          <p:cNvCxnSpPr>
            <a:cxnSpLocks/>
          </p:cNvCxnSpPr>
          <p:nvPr/>
        </p:nvCxnSpPr>
        <p:spPr>
          <a:xfrm>
            <a:off x="4988313"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2" descr="8dd57d45-22c4-4d8e-9753-455a43a987fc">
            <a:extLst>
              <a:ext uri="{FF2B5EF4-FFF2-40B4-BE49-F238E27FC236}">
                <a16:creationId xmlns:a16="http://schemas.microsoft.com/office/drawing/2014/main" id="{58243268-F07A-4627-B564-FFB22FCE310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9402108" y="1642832"/>
            <a:ext cx="2751188" cy="15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1156DFB-C06A-42AE-8055-39164CD025C1}"/>
              </a:ext>
            </a:extLst>
          </p:cNvPr>
          <p:cNvSpPr>
            <a:spLocks noGrp="1"/>
          </p:cNvSpPr>
          <p:nvPr>
            <p:ph type="title"/>
          </p:nvPr>
        </p:nvSpPr>
        <p:spPr>
          <a:xfrm>
            <a:off x="838200" y="365125"/>
            <a:ext cx="10515600" cy="1010197"/>
          </a:xfrm>
        </p:spPr>
        <p:txBody>
          <a:bodyPr/>
          <a:lstStyle/>
          <a:p>
            <a:r>
              <a:rPr lang="en-US" dirty="0"/>
              <a:t>Azure Data Box Family</a:t>
            </a:r>
          </a:p>
        </p:txBody>
      </p:sp>
    </p:spTree>
    <p:extLst>
      <p:ext uri="{BB962C8B-B14F-4D97-AF65-F5344CB8AC3E}">
        <p14:creationId xmlns:p14="http://schemas.microsoft.com/office/powerpoint/2010/main" val="2541687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08727" y="1428749"/>
            <a:ext cx="6783273" cy="5202673"/>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Arrow: Pentagon 1">
            <a:extLst>
              <a:ext uri="{FF2B5EF4-FFF2-40B4-BE49-F238E27FC236}">
                <a16:creationId xmlns:a16="http://schemas.microsoft.com/office/drawing/2014/main" id="{BC7E6177-ECC7-4CF1-BBCF-592C22D82607}"/>
              </a:ext>
            </a:extLst>
          </p:cNvPr>
          <p:cNvSpPr/>
          <p:nvPr/>
        </p:nvSpPr>
        <p:spPr bwMode="auto">
          <a:xfrm>
            <a:off x="0" y="1428749"/>
            <a:ext cx="6096000" cy="5202673"/>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6F8F31D-9C73-4503-998D-C9F1193731EC}"/>
              </a:ext>
            </a:extLst>
          </p:cNvPr>
          <p:cNvSpPr/>
          <p:nvPr/>
        </p:nvSpPr>
        <p:spPr>
          <a:xfrm>
            <a:off x="7471021" y="5231483"/>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lang="en-US" sz="1600">
                <a:gradFill>
                  <a:gsLst>
                    <a:gs pos="23466">
                      <a:srgbClr val="0078D4"/>
                    </a:gs>
                    <a:gs pos="56000">
                      <a:srgbClr val="0078D4"/>
                    </a:gs>
                  </a:gsLst>
                  <a:lin ang="5400000" scaled="0"/>
                </a:gradFill>
                <a:latin typeface="Segoe UI Semibold"/>
              </a:rPr>
              <a:t>Microsoft Appliance</a:t>
            </a:r>
            <a:endPar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endParaRPr>
          </a:p>
          <a:p>
            <a:pPr marL="0" marR="0" lvl="0" indent="0" algn="l" defTabSz="932563" rtl="0" eaLnBrk="1" fontAlgn="auto" latinLnBrk="0" hangingPunct="1">
              <a:lnSpc>
                <a:spcPct val="100000"/>
              </a:lnSpc>
              <a:spcBef>
                <a:spcPts val="0"/>
              </a:spcBef>
              <a:spcAft>
                <a:spcPts val="600"/>
              </a:spcAft>
              <a:buClrTx/>
              <a:buSzPct val="90000"/>
              <a:buFontTx/>
              <a:buNone/>
              <a:tabLst/>
              <a:defRPr/>
            </a:pPr>
            <a:r>
              <a:rPr lang="en-US" sz="1600">
                <a:gradFill>
                  <a:gsLst>
                    <a:gs pos="23466">
                      <a:srgbClr val="1A1A1A"/>
                    </a:gs>
                    <a:gs pos="56000">
                      <a:srgbClr val="1A1A1A"/>
                    </a:gs>
                  </a:gsLst>
                  <a:lin ang="5400000" scaled="0"/>
                </a:gradFill>
                <a:latin typeface="Segoe UI"/>
              </a:rPr>
              <a:t>Acquire and manage directly from the Azure portal as part of a monthly meter</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34832" y="1907068"/>
            <a:ext cx="4222729"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Transfer data over network to Azure</a:t>
            </a: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Transfer data to Azure to enable further compute and analytics or for archival purposes</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31899" y="302677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dirty="0">
                <a:gradFill>
                  <a:gsLst>
                    <a:gs pos="23466">
                      <a:srgbClr val="0078D4"/>
                    </a:gs>
                    <a:gs pos="56000">
                      <a:srgbClr val="0078D4"/>
                    </a:gs>
                  </a:gsLst>
                  <a:lin ang="5400000" scaled="0"/>
                </a:gradFill>
                <a:latin typeface="Segoe UI Semibold"/>
              </a:rPr>
              <a:t>Preprocess data</a:t>
            </a:r>
            <a:endPar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endParaRP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Transform data before sending it to Azure to create a more actionable dataset</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A057A13B-377F-47AD-839E-9C74EE2CECBB}"/>
              </a:ext>
            </a:extLst>
          </p:cNvPr>
          <p:cNvGrpSpPr/>
          <p:nvPr/>
        </p:nvGrpSpPr>
        <p:grpSpPr>
          <a:xfrm>
            <a:off x="6651795" y="3142102"/>
            <a:ext cx="653064" cy="653064"/>
            <a:chOff x="6651795" y="3527386"/>
            <a:chExt cx="653064" cy="653064"/>
          </a:xfrm>
        </p:grpSpPr>
        <p:sp>
          <p:nvSpPr>
            <p:cNvPr id="42" name="Oval 41">
              <a:extLst>
                <a:ext uri="{FF2B5EF4-FFF2-40B4-BE49-F238E27FC236}">
                  <a16:creationId xmlns:a16="http://schemas.microsoft.com/office/drawing/2014/main" id="{B75033A4-1132-4F9F-B8FE-16908B49FCD9}"/>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2" name="Graphic 51">
              <a:extLst>
                <a:ext uri="{FF2B5EF4-FFF2-40B4-BE49-F238E27FC236}">
                  <a16:creationId xmlns:a16="http://schemas.microsoft.com/office/drawing/2014/main" id="{DC6DE998-0EDF-454B-B118-A1BDCE2FCC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7086" y="3728065"/>
              <a:ext cx="316188" cy="291485"/>
            </a:xfrm>
            <a:prstGeom prst="rect">
              <a:avLst/>
            </a:prstGeom>
          </p:spPr>
        </p:pic>
      </p:grpSp>
      <p:grpSp>
        <p:nvGrpSpPr>
          <p:cNvPr id="21" name="Group 20">
            <a:extLst>
              <a:ext uri="{FF2B5EF4-FFF2-40B4-BE49-F238E27FC236}">
                <a16:creationId xmlns:a16="http://schemas.microsoft.com/office/drawing/2014/main" id="{AF07B771-4D4B-434B-A543-B2E18AC9D6F6}"/>
              </a:ext>
            </a:extLst>
          </p:cNvPr>
          <p:cNvGrpSpPr/>
          <p:nvPr/>
        </p:nvGrpSpPr>
        <p:grpSpPr>
          <a:xfrm>
            <a:off x="6658648" y="5364478"/>
            <a:ext cx="653064" cy="653064"/>
            <a:chOff x="6651795" y="4921466"/>
            <a:chExt cx="653064" cy="653064"/>
          </a:xfrm>
        </p:grpSpPr>
        <p:sp>
          <p:nvSpPr>
            <p:cNvPr id="49" name="Oval 48">
              <a:extLst>
                <a:ext uri="{FF2B5EF4-FFF2-40B4-BE49-F238E27FC236}">
                  <a16:creationId xmlns:a16="http://schemas.microsoft.com/office/drawing/2014/main" id="{90EF684F-08D7-467C-91E7-F4EE32A71883}"/>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3" name="Graphic 52">
              <a:extLst>
                <a:ext uri="{FF2B5EF4-FFF2-40B4-BE49-F238E27FC236}">
                  <a16:creationId xmlns:a16="http://schemas.microsoft.com/office/drawing/2014/main" id="{E0F7E892-5A00-4B26-BA00-1E1094994C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957" y="5088508"/>
              <a:ext cx="344843" cy="288704"/>
            </a:xfrm>
            <a:prstGeom prst="rect">
              <a:avLst/>
            </a:prstGeom>
          </p:spPr>
        </p:pic>
      </p:grpSp>
      <p:grpSp>
        <p:nvGrpSpPr>
          <p:cNvPr id="15" name="Group 14">
            <a:extLst>
              <a:ext uri="{FF2B5EF4-FFF2-40B4-BE49-F238E27FC236}">
                <a16:creationId xmlns:a16="http://schemas.microsoft.com/office/drawing/2014/main" id="{9725B54F-4D3E-46C6-9898-AC5E45B38F98}"/>
              </a:ext>
            </a:extLst>
          </p:cNvPr>
          <p:cNvGrpSpPr/>
          <p:nvPr/>
        </p:nvGrpSpPr>
        <p:grpSpPr>
          <a:xfrm>
            <a:off x="6651795" y="1936218"/>
            <a:ext cx="653064" cy="653064"/>
            <a:chOff x="6651795" y="2131002"/>
            <a:chExt cx="653064" cy="653064"/>
          </a:xfrm>
        </p:grpSpPr>
        <p:sp>
          <p:nvSpPr>
            <p:cNvPr id="37" name="Oval 36">
              <a:extLst>
                <a:ext uri="{FF2B5EF4-FFF2-40B4-BE49-F238E27FC236}">
                  <a16:creationId xmlns:a16="http://schemas.microsoft.com/office/drawing/2014/main" id="{FA6DF7D2-6B65-4491-B445-8CAEB9FF0F76}"/>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4" name="Graphic 53">
              <a:extLst>
                <a:ext uri="{FF2B5EF4-FFF2-40B4-BE49-F238E27FC236}">
                  <a16:creationId xmlns:a16="http://schemas.microsoft.com/office/drawing/2014/main" id="{0CC8872A-6F13-4EE0-8347-EEE7CF7F27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1442" y="2312727"/>
              <a:ext cx="333771" cy="289615"/>
            </a:xfrm>
            <a:prstGeom prst="rect">
              <a:avLst/>
            </a:prstGeom>
          </p:spPr>
        </p:pic>
      </p:grpSp>
      <p:sp>
        <p:nvSpPr>
          <p:cNvPr id="6" name="Rectangle 5">
            <a:extLst>
              <a:ext uri="{FF2B5EF4-FFF2-40B4-BE49-F238E27FC236}">
                <a16:creationId xmlns:a16="http://schemas.microsoft.com/office/drawing/2014/main" id="{35A91581-B505-45A5-A225-95E49D9F4CEE}"/>
              </a:ext>
            </a:extLst>
          </p:cNvPr>
          <p:cNvSpPr/>
          <p:nvPr/>
        </p:nvSpPr>
        <p:spPr>
          <a:xfrm rot="10800000" flipV="1">
            <a:off x="843301" y="4503203"/>
            <a:ext cx="4318417" cy="1056058"/>
          </a:xfrm>
          <a:prstGeom prst="rect">
            <a:avLst/>
          </a:prstGeom>
        </p:spPr>
        <p:txBody>
          <a:bodyPr wrap="square">
            <a:spAutoFit/>
          </a:bodyPr>
          <a:lstStyle/>
          <a:p>
            <a:pPr marL="0" marR="0" lvl="0" indent="0" algn="ctr" defTabSz="914367"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An AI-enabled edge </a:t>
            </a:r>
            <a:r>
              <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computing</a:t>
            </a: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 appliance with network data transfer capabilities</a:t>
            </a:r>
            <a:endPar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F1FF4C5-7A33-4D0A-911F-E0890D5E8167}"/>
              </a:ext>
            </a:extLst>
          </p:cNvPr>
          <p:cNvSpPr/>
          <p:nvPr/>
        </p:nvSpPr>
        <p:spPr>
          <a:xfrm>
            <a:off x="7490998" y="4082961"/>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mn-cs"/>
              </a:rPr>
              <a:t>Inference with Azure Machine Learning</a:t>
            </a:r>
          </a:p>
          <a:p>
            <a:pPr lvl="0" defTabSz="932563">
              <a:spcAft>
                <a:spcPts val="600"/>
              </a:spcAft>
              <a:buSzPct val="90000"/>
              <a:defRPr/>
            </a:pPr>
            <a:r>
              <a:rPr lang="en-US" sz="1600" dirty="0">
                <a:gradFill>
                  <a:gsLst>
                    <a:gs pos="23466">
                      <a:srgbClr val="1A1A1A"/>
                    </a:gs>
                    <a:gs pos="56000">
                      <a:srgbClr val="1A1A1A"/>
                    </a:gs>
                  </a:gsLst>
                  <a:lin ang="5400000" scaled="0"/>
                </a:gradFill>
              </a:rPr>
              <a:t>Run ML models to get quick results that can be acted on before the data is sent to the cloud</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90F96AD1-BBC0-4793-B8A3-93A34E644977}"/>
              </a:ext>
            </a:extLst>
          </p:cNvPr>
          <p:cNvSpPr/>
          <p:nvPr/>
        </p:nvSpPr>
        <p:spPr bwMode="auto">
          <a:xfrm>
            <a:off x="6651795" y="4210399"/>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1026" name="Picture 2" descr="fdabb81b-f136-45f9-ba24-6e7ed58dede1">
            <a:extLst>
              <a:ext uri="{FF2B5EF4-FFF2-40B4-BE49-F238E27FC236}">
                <a16:creationId xmlns:a16="http://schemas.microsoft.com/office/drawing/2014/main" id="{C79AA8F7-44C2-4B1E-BBC4-3ADA97330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8106" y="4332159"/>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8dd57d45-22c4-4d8e-9753-455a43a987fc">
            <a:extLst>
              <a:ext uri="{FF2B5EF4-FFF2-40B4-BE49-F238E27FC236}">
                <a16:creationId xmlns:a16="http://schemas.microsoft.com/office/drawing/2014/main" id="{E9AFE6D9-26C4-4E2F-9FA2-B288502C334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680169" y="2447270"/>
            <a:ext cx="4206240" cy="236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BADF2A97-74A2-4545-9BDD-84A61E7E7405}"/>
              </a:ext>
            </a:extLst>
          </p:cNvPr>
          <p:cNvSpPr>
            <a:spLocks noGrp="1"/>
          </p:cNvSpPr>
          <p:nvPr>
            <p:ph type="title"/>
          </p:nvPr>
        </p:nvSpPr>
        <p:spPr>
          <a:xfrm>
            <a:off x="838200" y="365125"/>
            <a:ext cx="10515600" cy="1049945"/>
          </a:xfrm>
        </p:spPr>
        <p:txBody>
          <a:bodyPr/>
          <a:lstStyle/>
          <a:p>
            <a:r>
              <a:rPr lang="en-US" dirty="0"/>
              <a:t>Azure Stack Edge</a:t>
            </a:r>
          </a:p>
        </p:txBody>
      </p:sp>
    </p:spTree>
    <p:extLst>
      <p:ext uri="{BB962C8B-B14F-4D97-AF65-F5344CB8AC3E}">
        <p14:creationId xmlns:p14="http://schemas.microsoft.com/office/powerpoint/2010/main" val="402133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370381"/>
            <a:ext cx="11333480" cy="1163395"/>
          </a:xfrm>
        </p:spPr>
        <p:txBody>
          <a:bodyPr/>
          <a:lstStyle/>
          <a:p>
            <a:pPr algn="ctr"/>
            <a:r>
              <a:rPr lang="en-US" i="1" dirty="0">
                <a:solidFill>
                  <a:schemeClr val="bg1">
                    <a:lumMod val="75000"/>
                  </a:schemeClr>
                </a:solidFill>
                <a:latin typeface="+mn-lt"/>
              </a:rPr>
              <a:t>Emerging</a:t>
            </a:r>
            <a:br>
              <a:rPr lang="en-US" dirty="0"/>
            </a:br>
            <a:r>
              <a:rPr lang="en-US" dirty="0"/>
              <a:t>Connected Environments</a:t>
            </a:r>
          </a:p>
        </p:txBody>
      </p:sp>
    </p:spTree>
    <p:extLst>
      <p:ext uri="{BB962C8B-B14F-4D97-AF65-F5344CB8AC3E}">
        <p14:creationId xmlns:p14="http://schemas.microsoft.com/office/powerpoint/2010/main" val="35493689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Connected Environments</a:t>
            </a:r>
          </a:p>
        </p:txBody>
      </p:sp>
      <p:pic>
        <p:nvPicPr>
          <p:cNvPr id="2" name="Picture 1">
            <a:extLst>
              <a:ext uri="{FF2B5EF4-FFF2-40B4-BE49-F238E27FC236}">
                <a16:creationId xmlns:a16="http://schemas.microsoft.com/office/drawing/2014/main" id="{811CCCB6-AE13-4048-8F78-FC5931F0B287}"/>
              </a:ext>
            </a:extLst>
          </p:cNvPr>
          <p:cNvPicPr>
            <a:picLocks noChangeAspect="1"/>
          </p:cNvPicPr>
          <p:nvPr/>
        </p:nvPicPr>
        <p:blipFill>
          <a:blip r:embed="rId2"/>
          <a:stretch>
            <a:fillRect/>
          </a:stretch>
        </p:blipFill>
        <p:spPr>
          <a:xfrm>
            <a:off x="552873" y="1569720"/>
            <a:ext cx="11086254" cy="5033391"/>
          </a:xfrm>
          <a:prstGeom prst="rect">
            <a:avLst/>
          </a:prstGeom>
        </p:spPr>
      </p:pic>
    </p:spTree>
    <p:extLst>
      <p:ext uri="{BB962C8B-B14F-4D97-AF65-F5344CB8AC3E}">
        <p14:creationId xmlns:p14="http://schemas.microsoft.com/office/powerpoint/2010/main" val="42732788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normAutofit/>
          </a:bodyPr>
          <a:lstStyle/>
          <a:p>
            <a:r>
              <a:rPr lang="en-US" sz="2800" dirty="0">
                <a:solidFill>
                  <a:schemeClr val="bg1"/>
                </a:solidFill>
              </a:rPr>
              <a:t>Connected Environments that reflect the Physical and the Digital</a:t>
            </a:r>
          </a:p>
        </p:txBody>
      </p:sp>
      <p:pic>
        <p:nvPicPr>
          <p:cNvPr id="3" name="Picture 2">
            <a:extLst>
              <a:ext uri="{FF2B5EF4-FFF2-40B4-BE49-F238E27FC236}">
                <a16:creationId xmlns:a16="http://schemas.microsoft.com/office/drawing/2014/main" id="{4CDA14EC-37B1-4B5B-8672-648C08B0E4F8}"/>
              </a:ext>
            </a:extLst>
          </p:cNvPr>
          <p:cNvPicPr>
            <a:picLocks noChangeAspect="1"/>
          </p:cNvPicPr>
          <p:nvPr/>
        </p:nvPicPr>
        <p:blipFill>
          <a:blip r:embed="rId2"/>
          <a:stretch>
            <a:fillRect/>
          </a:stretch>
        </p:blipFill>
        <p:spPr>
          <a:xfrm>
            <a:off x="1181100" y="1690688"/>
            <a:ext cx="9829800" cy="4900051"/>
          </a:xfrm>
          <a:prstGeom prst="rect">
            <a:avLst/>
          </a:prstGeom>
        </p:spPr>
      </p:pic>
    </p:spTree>
    <p:extLst>
      <p:ext uri="{BB962C8B-B14F-4D97-AF65-F5344CB8AC3E}">
        <p14:creationId xmlns:p14="http://schemas.microsoft.com/office/powerpoint/2010/main" val="13029018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IoT Scenarios</a:t>
            </a:r>
          </a:p>
        </p:txBody>
      </p:sp>
    </p:spTree>
    <p:extLst>
      <p:ext uri="{BB962C8B-B14F-4D97-AF65-F5344CB8AC3E}">
        <p14:creationId xmlns:p14="http://schemas.microsoft.com/office/powerpoint/2010/main" val="3959080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35AC-7F5A-4D17-8F47-9FCF459AAAD1}"/>
              </a:ext>
            </a:extLst>
          </p:cNvPr>
          <p:cNvSpPr>
            <a:spLocks noGrp="1"/>
          </p:cNvSpPr>
          <p:nvPr>
            <p:ph type="title"/>
          </p:nvPr>
        </p:nvSpPr>
        <p:spPr/>
        <p:txBody>
          <a:bodyPr/>
          <a:lstStyle/>
          <a:p>
            <a:r>
              <a:rPr lang="en-US" dirty="0"/>
              <a:t>Reference Architecture</a:t>
            </a:r>
          </a:p>
        </p:txBody>
      </p:sp>
      <p:pic>
        <p:nvPicPr>
          <p:cNvPr id="7" name="Graphic 6">
            <a:extLst>
              <a:ext uri="{FF2B5EF4-FFF2-40B4-BE49-F238E27FC236}">
                <a16:creationId xmlns:a16="http://schemas.microsoft.com/office/drawing/2014/main" id="{F66213E0-C5BF-4D0D-A526-0A495B7012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7002" y="1446784"/>
            <a:ext cx="9597995" cy="5097462"/>
          </a:xfrm>
          <a:prstGeom prst="rect">
            <a:avLst/>
          </a:prstGeom>
        </p:spPr>
      </p:pic>
    </p:spTree>
    <p:extLst>
      <p:ext uri="{BB962C8B-B14F-4D97-AF65-F5344CB8AC3E}">
        <p14:creationId xmlns:p14="http://schemas.microsoft.com/office/powerpoint/2010/main" val="8265283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35AC-7F5A-4D17-8F47-9FCF459AAAD1}"/>
              </a:ext>
            </a:extLst>
          </p:cNvPr>
          <p:cNvSpPr>
            <a:spLocks noGrp="1"/>
          </p:cNvSpPr>
          <p:nvPr>
            <p:ph type="title"/>
          </p:nvPr>
        </p:nvSpPr>
        <p:spPr/>
        <p:txBody>
          <a:bodyPr/>
          <a:lstStyle/>
          <a:p>
            <a:r>
              <a:rPr lang="en-US" dirty="0"/>
              <a:t>Options for building IoT Solutions</a:t>
            </a:r>
          </a:p>
        </p:txBody>
      </p:sp>
      <p:pic>
        <p:nvPicPr>
          <p:cNvPr id="3" name="Picture 2">
            <a:extLst>
              <a:ext uri="{FF2B5EF4-FFF2-40B4-BE49-F238E27FC236}">
                <a16:creationId xmlns:a16="http://schemas.microsoft.com/office/drawing/2014/main" id="{52C374A7-4D76-4995-929D-DBAA13AB2699}"/>
              </a:ext>
            </a:extLst>
          </p:cNvPr>
          <p:cNvPicPr>
            <a:picLocks noChangeAspect="1"/>
          </p:cNvPicPr>
          <p:nvPr/>
        </p:nvPicPr>
        <p:blipFill>
          <a:blip r:embed="rId2"/>
          <a:stretch>
            <a:fillRect/>
          </a:stretch>
        </p:blipFill>
        <p:spPr>
          <a:xfrm>
            <a:off x="838200" y="1508760"/>
            <a:ext cx="10600196" cy="5104910"/>
          </a:xfrm>
          <a:prstGeom prst="rect">
            <a:avLst/>
          </a:prstGeom>
        </p:spPr>
      </p:pic>
    </p:spTree>
    <p:extLst>
      <p:ext uri="{BB962C8B-B14F-4D97-AF65-F5344CB8AC3E}">
        <p14:creationId xmlns:p14="http://schemas.microsoft.com/office/powerpoint/2010/main" val="11680525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0B742-EA53-4D1A-AA5B-2C2BFB5DDD7F}"/>
              </a:ext>
            </a:extLst>
          </p:cNvPr>
          <p:cNvSpPr>
            <a:spLocks noGrp="1"/>
          </p:cNvSpPr>
          <p:nvPr>
            <p:ph type="title"/>
          </p:nvPr>
        </p:nvSpPr>
        <p:spPr/>
        <p:txBody>
          <a:bodyPr/>
          <a:lstStyle/>
          <a:p>
            <a:r>
              <a:rPr lang="en-US" dirty="0"/>
              <a:t>Scenario: Condition Monitoring</a:t>
            </a:r>
          </a:p>
        </p:txBody>
      </p:sp>
      <p:pic>
        <p:nvPicPr>
          <p:cNvPr id="2050" name="Picture 2" descr="Architecture Diagram">
            <a:extLst>
              <a:ext uri="{FF2B5EF4-FFF2-40B4-BE49-F238E27FC236}">
                <a16:creationId xmlns:a16="http://schemas.microsoft.com/office/drawing/2014/main" id="{81B1990F-40FD-4878-BEDB-BFE2DDE34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432" y="2091852"/>
            <a:ext cx="8554720" cy="368810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6842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58B4-DC29-46AF-B053-229F0B13B407}"/>
              </a:ext>
            </a:extLst>
          </p:cNvPr>
          <p:cNvSpPr>
            <a:spLocks noGrp="1"/>
          </p:cNvSpPr>
          <p:nvPr>
            <p:ph type="title"/>
          </p:nvPr>
        </p:nvSpPr>
        <p:spPr/>
        <p:txBody>
          <a:bodyPr/>
          <a:lstStyle/>
          <a:p>
            <a:r>
              <a:rPr lang="en-US" dirty="0"/>
              <a:t>Scenario: Predictive Maintenance</a:t>
            </a:r>
          </a:p>
        </p:txBody>
      </p:sp>
      <p:pic>
        <p:nvPicPr>
          <p:cNvPr id="3074" name="Picture 2" descr="Solution architecture diagram showing the IoT Edge modules in the trackside bungalows. The Edge modules use machine learning to identify failure risks. The alert handler module uploads image data to Azure Blob Storage. Azure Edge Hub uploads associated metadata and messages through Azure IoT Hub to Azure Cosmos DB storage.">
            <a:extLst>
              <a:ext uri="{FF2B5EF4-FFF2-40B4-BE49-F238E27FC236}">
                <a16:creationId xmlns:a16="http://schemas.microsoft.com/office/drawing/2014/main" id="{97CAA39A-0479-45EF-A968-D80C70091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883" y="1668167"/>
            <a:ext cx="7661303" cy="465880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624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3128899435"/>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804442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IoT and the Smart City</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23916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data-ai/day-4/</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94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solidFill>
                            <a:schemeClr val="bg1"/>
                          </a:solidFill>
                        </a:rPr>
                        <a:t>11:15 – 12:00</a:t>
                      </a:r>
                    </a:p>
                  </a:txBody>
                  <a:tcPr>
                    <a:solidFill>
                      <a:srgbClr val="00B050"/>
                    </a:solidFill>
                  </a:tcPr>
                </a:tc>
                <a:tc gridSpan="3">
                  <a:txBody>
                    <a:bodyPr/>
                    <a:lstStyle/>
                    <a:p>
                      <a:pPr algn="ctr"/>
                      <a:r>
                        <a:rPr lang="en-US" sz="2800" dirty="0">
                          <a:solidFill>
                            <a:schemeClr val="bg1"/>
                          </a:solidFill>
                        </a:rPr>
                        <a:t>Lunch</a:t>
                      </a:r>
                      <a:endParaRPr lang="en-US" dirty="0">
                        <a:solidFill>
                          <a:schemeClr val="bg1"/>
                        </a:solidFill>
                      </a:endParaRP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13904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IoT and the Smart City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7161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data-ai/day-4/challenge</a:t>
            </a:r>
          </a:p>
        </p:txBody>
      </p:sp>
    </p:spTree>
    <p:extLst>
      <p:ext uri="{BB962C8B-B14F-4D97-AF65-F5344CB8AC3E}">
        <p14:creationId xmlns:p14="http://schemas.microsoft.com/office/powerpoint/2010/main" val="67925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925837473"/>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IoT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79604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a:bodyPr>
          <a:lstStyle/>
          <a:p>
            <a:r>
              <a:rPr lang="en-US" dirty="0"/>
              <a:t>Fundamental Concepts &amp; Patterns</a:t>
            </a:r>
          </a:p>
          <a:p>
            <a:endParaRPr lang="en-US" dirty="0"/>
          </a:p>
          <a:p>
            <a:r>
              <a:rPr lang="en-US" dirty="0"/>
              <a:t>Fundamental Services</a:t>
            </a:r>
          </a:p>
          <a:p>
            <a:endParaRPr lang="en-US" dirty="0"/>
          </a:p>
          <a:p>
            <a:r>
              <a:rPr lang="en-US" dirty="0"/>
              <a:t>Machine Learning Operations</a:t>
            </a:r>
          </a:p>
          <a:p>
            <a:endParaRPr lang="en-US" dirty="0"/>
          </a:p>
          <a:p>
            <a:r>
              <a:rPr lang="en-US" dirty="0"/>
              <a:t>Azure Machine Learning</a:t>
            </a:r>
          </a:p>
          <a:p>
            <a:endParaRPr lang="en-US" dirty="0"/>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Concepts &amp; Patterns</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C2F9F9-23F2-441D-A32D-67D8F750C8BA}"/>
              </a:ext>
            </a:extLst>
          </p:cNvPr>
          <p:cNvPicPr>
            <a:picLocks noChangeAspect="1"/>
          </p:cNvPicPr>
          <p:nvPr/>
        </p:nvPicPr>
        <p:blipFill>
          <a:blip r:embed="rId2">
            <a:alphaModFix amt="20000"/>
          </a:blip>
          <a:stretch>
            <a:fillRect/>
          </a:stretch>
        </p:blipFill>
        <p:spPr>
          <a:xfrm>
            <a:off x="9102" y="581025"/>
            <a:ext cx="12173795" cy="5557838"/>
          </a:xfrm>
          <a:prstGeom prst="rect">
            <a:avLst/>
          </a:prstGeom>
        </p:spPr>
      </p:pic>
      <p:sp>
        <p:nvSpPr>
          <p:cNvPr id="7" name="Text Placeholder 6">
            <a:extLst>
              <a:ext uri="{FF2B5EF4-FFF2-40B4-BE49-F238E27FC236}">
                <a16:creationId xmlns:a16="http://schemas.microsoft.com/office/drawing/2014/main" id="{CCECDB3F-E6EE-44D1-9DF1-BACDAD98CCA2}"/>
              </a:ext>
            </a:extLst>
          </p:cNvPr>
          <p:cNvSpPr>
            <a:spLocks noGrp="1"/>
          </p:cNvSpPr>
          <p:nvPr>
            <p:ph type="body" sz="quarter" idx="10"/>
          </p:nvPr>
        </p:nvSpPr>
        <p:spPr>
          <a:xfrm>
            <a:off x="2803974" y="1409700"/>
            <a:ext cx="6216202" cy="4924425"/>
          </a:xfrm>
        </p:spPr>
        <p:txBody>
          <a:bodyPr>
            <a:normAutofit fontScale="92500"/>
          </a:bodyPr>
          <a:lstStyle/>
          <a:p>
            <a:pPr>
              <a:lnSpc>
                <a:spcPct val="170000"/>
              </a:lnSpc>
            </a:pPr>
            <a:r>
              <a:rPr lang="en-US" b="1" dirty="0"/>
              <a:t>“When wireless is perfectly applied, the whole earth will be converted into a huge brain, which in fact it is, all things being particles of a real and rhythmic whole…”</a:t>
            </a:r>
          </a:p>
          <a:p>
            <a:pPr>
              <a:lnSpc>
                <a:spcPct val="170000"/>
              </a:lnSpc>
            </a:pPr>
            <a:endParaRPr lang="en-US" b="1" dirty="0"/>
          </a:p>
          <a:p>
            <a:pPr algn="r">
              <a:lnSpc>
                <a:spcPct val="170000"/>
              </a:lnSpc>
            </a:pPr>
            <a:r>
              <a:rPr lang="en-US" b="1" dirty="0"/>
              <a:t>Nicola Tesla, 1926</a:t>
            </a:r>
          </a:p>
        </p:txBody>
      </p:sp>
    </p:spTree>
    <p:extLst>
      <p:ext uri="{BB962C8B-B14F-4D97-AF65-F5344CB8AC3E}">
        <p14:creationId xmlns:p14="http://schemas.microsoft.com/office/powerpoint/2010/main" val="3974596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A9ABB-B4B5-4E4A-94F8-19D56E270CB1}"/>
              </a:ext>
            </a:extLst>
          </p:cNvPr>
          <p:cNvPicPr>
            <a:picLocks noChangeAspect="1"/>
          </p:cNvPicPr>
          <p:nvPr/>
        </p:nvPicPr>
        <p:blipFill>
          <a:blip r:embed="rId2"/>
          <a:stretch>
            <a:fillRect/>
          </a:stretch>
        </p:blipFill>
        <p:spPr>
          <a:xfrm>
            <a:off x="754062" y="2003425"/>
            <a:ext cx="10333373" cy="3716469"/>
          </a:xfrm>
          <a:prstGeom prst="rect">
            <a:avLst/>
          </a:prstGeom>
        </p:spPr>
      </p:pic>
      <p:sp>
        <p:nvSpPr>
          <p:cNvPr id="6" name="Title 5">
            <a:extLst>
              <a:ext uri="{FF2B5EF4-FFF2-40B4-BE49-F238E27FC236}">
                <a16:creationId xmlns:a16="http://schemas.microsoft.com/office/drawing/2014/main" id="{3F7D3A1C-53CB-4BBF-8BC8-FF9492B8E80D}"/>
              </a:ext>
            </a:extLst>
          </p:cNvPr>
          <p:cNvSpPr>
            <a:spLocks noGrp="1"/>
          </p:cNvSpPr>
          <p:nvPr>
            <p:ph type="title"/>
          </p:nvPr>
        </p:nvSpPr>
        <p:spPr/>
        <p:txBody>
          <a:bodyPr/>
          <a:lstStyle/>
          <a:p>
            <a:r>
              <a:rPr lang="en-US" dirty="0"/>
              <a:t>Devices</a:t>
            </a:r>
          </a:p>
        </p:txBody>
      </p:sp>
    </p:spTree>
    <p:extLst>
      <p:ext uri="{BB962C8B-B14F-4D97-AF65-F5344CB8AC3E}">
        <p14:creationId xmlns:p14="http://schemas.microsoft.com/office/powerpoint/2010/main" val="3491708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3.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592</TotalTime>
  <Words>1767</Words>
  <Application>Microsoft Office PowerPoint</Application>
  <PresentationFormat>Widescreen</PresentationFormat>
  <Paragraphs>321</Paragraphs>
  <Slides>44</Slides>
  <Notes>7</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44</vt:i4>
      </vt:variant>
    </vt:vector>
  </HeadingPairs>
  <TitlesOfParts>
    <vt:vector size="61" baseType="lpstr">
      <vt:lpstr>Arial</vt:lpstr>
      <vt:lpstr>Arial Black</vt:lpstr>
      <vt:lpstr>Calibri</vt:lpstr>
      <vt:lpstr>Consolas</vt:lpstr>
      <vt:lpstr>Graphik</vt:lpstr>
      <vt:lpstr>Muli Regular</vt:lpstr>
      <vt:lpstr>Segoe UI</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CloudCore</vt:lpstr>
      <vt:lpstr>PowerPoint Presentation</vt:lpstr>
      <vt:lpstr>PowerPoint Presentation</vt:lpstr>
      <vt:lpstr>PowerPoint Presentation</vt:lpstr>
      <vt:lpstr>PowerPoint Presentation</vt:lpstr>
      <vt:lpstr>Agenda</vt:lpstr>
      <vt:lpstr>Fundamental Concepts &amp; Patterns</vt:lpstr>
      <vt:lpstr>PowerPoint Presentation</vt:lpstr>
      <vt:lpstr>Devices</vt:lpstr>
      <vt:lpstr>Sensors</vt:lpstr>
      <vt:lpstr>IoT market maturity model</vt:lpstr>
      <vt:lpstr>Crossing the chasm</vt:lpstr>
      <vt:lpstr>Crossing the chasm</vt:lpstr>
      <vt:lpstr>Solutions that span edge to cloud</vt:lpstr>
      <vt:lpstr>The evolution of connected solutions</vt:lpstr>
      <vt:lpstr>Fundamental Services</vt:lpstr>
      <vt:lpstr>Today Connected Assets</vt:lpstr>
      <vt:lpstr>End-to-end edge platform</vt:lpstr>
      <vt:lpstr>Internet of Things</vt:lpstr>
      <vt:lpstr>Well-composed entry points for IoT solutions</vt:lpstr>
      <vt:lpstr>Azure Stack</vt:lpstr>
      <vt:lpstr>Azure Stack</vt:lpstr>
      <vt:lpstr>PowerPoint Presentation</vt:lpstr>
      <vt:lpstr>Azure Sphere</vt:lpstr>
      <vt:lpstr>Azure Sphere &amp; Azure RTOS</vt:lpstr>
      <vt:lpstr>Azure IoT Edge</vt:lpstr>
      <vt:lpstr>Azure IoT Central</vt:lpstr>
      <vt:lpstr>Azure Defender for IoT (formerly known as Azure Security Center for IoT)</vt:lpstr>
      <vt:lpstr>Azure IoT Plug and Play</vt:lpstr>
      <vt:lpstr>Azure Data Box Family</vt:lpstr>
      <vt:lpstr>Azure Stack Edge</vt:lpstr>
      <vt:lpstr>Emerging Connected Environments</vt:lpstr>
      <vt:lpstr>Connected Environments</vt:lpstr>
      <vt:lpstr>Connected Environments that reflect the Physical and the Digital</vt:lpstr>
      <vt:lpstr>IoT Scenarios</vt:lpstr>
      <vt:lpstr>Reference Architecture</vt:lpstr>
      <vt:lpstr>Options for building IoT Solutions</vt:lpstr>
      <vt:lpstr>Scenario: Condition Monitoring</vt:lpstr>
      <vt:lpstr>Scenario: Predictive Maintenance</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137</cp:revision>
  <dcterms:created xsi:type="dcterms:W3CDTF">2018-07-06T04:04:55Z</dcterms:created>
  <dcterms:modified xsi:type="dcterms:W3CDTF">2020-10-23T20:22:21Z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